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7.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8.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9.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0.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1.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2.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3.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4.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15.xml" ContentType="application/vnd.openxmlformats-officedocument.them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theme/theme16.xml" ContentType="application/vnd.openxmlformats-officedocument.theme+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17.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18.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25.jpg" ContentType="image/gif"/>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29" r:id="rId2"/>
    <p:sldMasterId id="2147483847" r:id="rId3"/>
    <p:sldMasterId id="2147483865" r:id="rId4"/>
    <p:sldMasterId id="2147483883" r:id="rId5"/>
    <p:sldMasterId id="2147483929" r:id="rId6"/>
    <p:sldMasterId id="2147484018" r:id="rId7"/>
    <p:sldMasterId id="2147484077" r:id="rId8"/>
    <p:sldMasterId id="2147484112" r:id="rId9"/>
    <p:sldMasterId id="2147484136" r:id="rId10"/>
    <p:sldMasterId id="2147484148" r:id="rId11"/>
    <p:sldMasterId id="2147484232" r:id="rId12"/>
    <p:sldMasterId id="2147484250" r:id="rId13"/>
    <p:sldMasterId id="2147484267" r:id="rId14"/>
    <p:sldMasterId id="2147484284" r:id="rId15"/>
    <p:sldMasterId id="2147484296" r:id="rId16"/>
    <p:sldMasterId id="2147484314" r:id="rId17"/>
    <p:sldMasterId id="2147484332" r:id="rId18"/>
    <p:sldMasterId id="2147484344" r:id="rId19"/>
  </p:sldMasterIdLst>
  <p:notesMasterIdLst>
    <p:notesMasterId r:id="rId113"/>
  </p:notesMasterIdLst>
  <p:sldIdLst>
    <p:sldId id="402" r:id="rId20"/>
    <p:sldId id="400" r:id="rId21"/>
    <p:sldId id="373" r:id="rId22"/>
    <p:sldId id="374"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394" r:id="rId43"/>
    <p:sldId id="395" r:id="rId44"/>
    <p:sldId id="396" r:id="rId45"/>
    <p:sldId id="256" r:id="rId46"/>
    <p:sldId id="404" r:id="rId47"/>
    <p:sldId id="257" r:id="rId48"/>
    <p:sldId id="407" r:id="rId49"/>
    <p:sldId id="409" r:id="rId50"/>
    <p:sldId id="410" r:id="rId51"/>
    <p:sldId id="408" r:id="rId52"/>
    <p:sldId id="258" r:id="rId53"/>
    <p:sldId id="259" r:id="rId54"/>
    <p:sldId id="260" r:id="rId55"/>
    <p:sldId id="261" r:id="rId56"/>
    <p:sldId id="262" r:id="rId57"/>
    <p:sldId id="263" r:id="rId58"/>
    <p:sldId id="264" r:id="rId59"/>
    <p:sldId id="266" r:id="rId60"/>
    <p:sldId id="265" r:id="rId61"/>
    <p:sldId id="267" r:id="rId62"/>
    <p:sldId id="268" r:id="rId63"/>
    <p:sldId id="269" r:id="rId64"/>
    <p:sldId id="270" r:id="rId65"/>
    <p:sldId id="271" r:id="rId66"/>
    <p:sldId id="273" r:id="rId67"/>
    <p:sldId id="272" r:id="rId68"/>
    <p:sldId id="274" r:id="rId69"/>
    <p:sldId id="275" r:id="rId70"/>
    <p:sldId id="276" r:id="rId71"/>
    <p:sldId id="277" r:id="rId72"/>
    <p:sldId id="278" r:id="rId73"/>
    <p:sldId id="284" r:id="rId74"/>
    <p:sldId id="405" r:id="rId75"/>
    <p:sldId id="285" r:id="rId76"/>
    <p:sldId id="287" r:id="rId77"/>
    <p:sldId id="288" r:id="rId78"/>
    <p:sldId id="316" r:id="rId79"/>
    <p:sldId id="286" r:id="rId80"/>
    <p:sldId id="289" r:id="rId81"/>
    <p:sldId id="290" r:id="rId82"/>
    <p:sldId id="291" r:id="rId83"/>
    <p:sldId id="292" r:id="rId84"/>
    <p:sldId id="293" r:id="rId85"/>
    <p:sldId id="406" r:id="rId86"/>
    <p:sldId id="294" r:id="rId87"/>
    <p:sldId id="295" r:id="rId88"/>
    <p:sldId id="296" r:id="rId89"/>
    <p:sldId id="297" r:id="rId90"/>
    <p:sldId id="299" r:id="rId91"/>
    <p:sldId id="300" r:id="rId92"/>
    <p:sldId id="317" r:id="rId93"/>
    <p:sldId id="301" r:id="rId94"/>
    <p:sldId id="298" r:id="rId95"/>
    <p:sldId id="302" r:id="rId96"/>
    <p:sldId id="303" r:id="rId97"/>
    <p:sldId id="304" r:id="rId98"/>
    <p:sldId id="305" r:id="rId99"/>
    <p:sldId id="306" r:id="rId100"/>
    <p:sldId id="307" r:id="rId101"/>
    <p:sldId id="308" r:id="rId102"/>
    <p:sldId id="309" r:id="rId103"/>
    <p:sldId id="310" r:id="rId104"/>
    <p:sldId id="311" r:id="rId105"/>
    <p:sldId id="312" r:id="rId106"/>
    <p:sldId id="313" r:id="rId107"/>
    <p:sldId id="318" r:id="rId108"/>
    <p:sldId id="321" r:id="rId109"/>
    <p:sldId id="364" r:id="rId110"/>
    <p:sldId id="314" r:id="rId111"/>
    <p:sldId id="398"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33"/>
    <a:srgbClr val="3E13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117" Type="http://schemas.openxmlformats.org/officeDocument/2006/relationships/theme" Target="theme/theme1.xml"/><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84" Type="http://schemas.openxmlformats.org/officeDocument/2006/relationships/slide" Target="slides/slide65.xml"/><Relationship Id="rId89" Type="http://schemas.openxmlformats.org/officeDocument/2006/relationships/slide" Target="slides/slide70.xml"/><Relationship Id="rId112" Type="http://schemas.openxmlformats.org/officeDocument/2006/relationships/slide" Target="slides/slide93.xml"/><Relationship Id="rId16" Type="http://schemas.openxmlformats.org/officeDocument/2006/relationships/slideMaster" Target="slideMasters/slideMaster16.xml"/><Relationship Id="rId107" Type="http://schemas.openxmlformats.org/officeDocument/2006/relationships/slide" Target="slides/slide88.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slide" Target="slides/slide47.xml"/><Relationship Id="rId74" Type="http://schemas.openxmlformats.org/officeDocument/2006/relationships/slide" Target="slides/slide55.xml"/><Relationship Id="rId79" Type="http://schemas.openxmlformats.org/officeDocument/2006/relationships/slide" Target="slides/slide60.xml"/><Relationship Id="rId87" Type="http://schemas.openxmlformats.org/officeDocument/2006/relationships/slide" Target="slides/slide68.xml"/><Relationship Id="rId102" Type="http://schemas.openxmlformats.org/officeDocument/2006/relationships/slide" Target="slides/slide83.xml"/><Relationship Id="rId110" Type="http://schemas.openxmlformats.org/officeDocument/2006/relationships/slide" Target="slides/slide91.xml"/><Relationship Id="rId115"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2.xml"/><Relationship Id="rId82" Type="http://schemas.openxmlformats.org/officeDocument/2006/relationships/slide" Target="slides/slide63.xml"/><Relationship Id="rId90" Type="http://schemas.openxmlformats.org/officeDocument/2006/relationships/slide" Target="slides/slide71.xml"/><Relationship Id="rId95" Type="http://schemas.openxmlformats.org/officeDocument/2006/relationships/slide" Target="slides/slide76.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77" Type="http://schemas.openxmlformats.org/officeDocument/2006/relationships/slide" Target="slides/slide58.xml"/><Relationship Id="rId100" Type="http://schemas.openxmlformats.org/officeDocument/2006/relationships/slide" Target="slides/slide81.xml"/><Relationship Id="rId105" Type="http://schemas.openxmlformats.org/officeDocument/2006/relationships/slide" Target="slides/slide86.xml"/><Relationship Id="rId113" Type="http://schemas.openxmlformats.org/officeDocument/2006/relationships/notesMaster" Target="notesMasters/notesMaster1.xml"/><Relationship Id="rId11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80" Type="http://schemas.openxmlformats.org/officeDocument/2006/relationships/slide" Target="slides/slide61.xml"/><Relationship Id="rId85" Type="http://schemas.openxmlformats.org/officeDocument/2006/relationships/slide" Target="slides/slide66.xml"/><Relationship Id="rId93" Type="http://schemas.openxmlformats.org/officeDocument/2006/relationships/slide" Target="slides/slide74.xml"/><Relationship Id="rId98"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103" Type="http://schemas.openxmlformats.org/officeDocument/2006/relationships/slide" Target="slides/slide84.xml"/><Relationship Id="rId108" Type="http://schemas.openxmlformats.org/officeDocument/2006/relationships/slide" Target="slides/slide89.xml"/><Relationship Id="rId116" Type="http://schemas.openxmlformats.org/officeDocument/2006/relationships/viewProps" Target="viewProps.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slide" Target="slides/slide51.xml"/><Relationship Id="rId75" Type="http://schemas.openxmlformats.org/officeDocument/2006/relationships/slide" Target="slides/slide56.xml"/><Relationship Id="rId83" Type="http://schemas.openxmlformats.org/officeDocument/2006/relationships/slide" Target="slides/slide64.xml"/><Relationship Id="rId88" Type="http://schemas.openxmlformats.org/officeDocument/2006/relationships/slide" Target="slides/slide69.xml"/><Relationship Id="rId91" Type="http://schemas.openxmlformats.org/officeDocument/2006/relationships/slide" Target="slides/slide72.xml"/><Relationship Id="rId96" Type="http://schemas.openxmlformats.org/officeDocument/2006/relationships/slide" Target="slides/slide77.xml"/><Relationship Id="rId111"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6" Type="http://schemas.openxmlformats.org/officeDocument/2006/relationships/slide" Target="slides/slide87.xml"/><Relationship Id="rId114" Type="http://schemas.openxmlformats.org/officeDocument/2006/relationships/commentAuthors" Target="commentAuthors.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slide" Target="slides/slide62.xml"/><Relationship Id="rId86" Type="http://schemas.openxmlformats.org/officeDocument/2006/relationships/slide" Target="slides/slide67.xml"/><Relationship Id="rId94" Type="http://schemas.openxmlformats.org/officeDocument/2006/relationships/slide" Target="slides/slide75.xml"/><Relationship Id="rId99" Type="http://schemas.openxmlformats.org/officeDocument/2006/relationships/slide" Target="slides/slide80.xml"/><Relationship Id="rId101"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109" Type="http://schemas.openxmlformats.org/officeDocument/2006/relationships/slide" Target="slides/slide90.xml"/><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6" Type="http://schemas.openxmlformats.org/officeDocument/2006/relationships/slide" Target="slides/slide57.xml"/><Relationship Id="rId97" Type="http://schemas.openxmlformats.org/officeDocument/2006/relationships/slide" Target="slides/slide78.xml"/><Relationship Id="rId104" Type="http://schemas.openxmlformats.org/officeDocument/2006/relationships/slide" Target="slides/slide85.xml"/><Relationship Id="rId7" Type="http://schemas.openxmlformats.org/officeDocument/2006/relationships/slideMaster" Target="slideMasters/slideMaster7.xml"/><Relationship Id="rId71" Type="http://schemas.openxmlformats.org/officeDocument/2006/relationships/slide" Target="slides/slide52.xml"/><Relationship Id="rId92" Type="http://schemas.openxmlformats.org/officeDocument/2006/relationships/slide" Target="slides/slide73.xml"/><Relationship Id="rId2" Type="http://schemas.openxmlformats.org/officeDocument/2006/relationships/slideMaster" Target="slideMasters/slideMaster2.xml"/><Relationship Id="rId29"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0FC36C-9F13-4C1F-B561-B1E32BBA0287}" type="datetimeFigureOut">
              <a:rPr lang="en-US" smtClean="0"/>
              <a:t>12/16/2014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7770A-BDC9-403A-9805-C94C162BD4B1}" type="slidenum">
              <a:rPr lang="en-US" smtClean="0"/>
              <a:t>‹Nº›</a:t>
            </a:fld>
            <a:endParaRPr lang="en-US"/>
          </a:p>
        </p:txBody>
      </p:sp>
    </p:spTree>
    <p:extLst>
      <p:ext uri="{BB962C8B-B14F-4D97-AF65-F5344CB8AC3E}">
        <p14:creationId xmlns:p14="http://schemas.microsoft.com/office/powerpoint/2010/main" val="167308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E7770A-BDC9-403A-9805-C94C162BD4B1}"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120855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E7770A-BDC9-403A-9805-C94C162BD4B1}"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12085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E7770A-BDC9-403A-9805-C94C162BD4B1}" type="slidenum">
              <a:rPr lang="en-US" smtClean="0"/>
              <a:t>27</a:t>
            </a:fld>
            <a:endParaRPr lang="en-US"/>
          </a:p>
        </p:txBody>
      </p:sp>
    </p:spTree>
    <p:extLst>
      <p:ext uri="{BB962C8B-B14F-4D97-AF65-F5344CB8AC3E}">
        <p14:creationId xmlns:p14="http://schemas.microsoft.com/office/powerpoint/2010/main" val="3120855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9.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Freeform 4"/>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endParaRPr lang="es-MX"/>
          </a:p>
        </p:txBody>
      </p:sp>
      <p:sp>
        <p:nvSpPr>
          <p:cNvPr id="7" name="Footer Placeholder 4"/>
          <p:cNvSpPr>
            <a:spLocks noGrp="1"/>
          </p:cNvSpPr>
          <p:nvPr>
            <p:ph type="ftr" sz="quarter" idx="11"/>
          </p:nvPr>
        </p:nvSpPr>
        <p:spPr/>
        <p:txBody>
          <a:bodyPr/>
          <a:lstStyle>
            <a:lvl1pPr>
              <a:defRPr/>
            </a:lvl1pPr>
          </a:lstStyle>
          <a:p>
            <a:pPr>
              <a:defRPr/>
            </a:pPr>
            <a:endParaRPr lang="es-MX"/>
          </a:p>
        </p:txBody>
      </p:sp>
      <p:sp>
        <p:nvSpPr>
          <p:cNvPr id="8" name="Slide Number Placeholder 5"/>
          <p:cNvSpPr>
            <a:spLocks noGrp="1"/>
          </p:cNvSpPr>
          <p:nvPr>
            <p:ph type="sldNum" sz="quarter" idx="12"/>
          </p:nvPr>
        </p:nvSpPr>
        <p:spPr/>
        <p:txBody>
          <a:bodyPr/>
          <a:lstStyle>
            <a:lvl1pPr>
              <a:defRPr/>
            </a:lvl1pPr>
          </a:lstStyle>
          <a:p>
            <a:pPr>
              <a:defRPr/>
            </a:pPr>
            <a:fld id="{E77D426C-D528-499A-8803-816BF655475C}" type="slidenum">
              <a:rPr lang="es-MX"/>
              <a:pPr>
                <a:defRPr/>
              </a:pPr>
              <a:t>‹Nº›</a:t>
            </a:fld>
            <a:endParaRPr lang="es-MX"/>
          </a:p>
        </p:txBody>
      </p:sp>
    </p:spTree>
    <p:extLst>
      <p:ext uri="{BB962C8B-B14F-4D97-AF65-F5344CB8AC3E}">
        <p14:creationId xmlns:p14="http://schemas.microsoft.com/office/powerpoint/2010/main" val="4102607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s-MX"/>
          </a:p>
        </p:txBody>
      </p:sp>
      <p:sp>
        <p:nvSpPr>
          <p:cNvPr id="5" name="Footer Placeholder 4"/>
          <p:cNvSpPr>
            <a:spLocks noGrp="1"/>
          </p:cNvSpPr>
          <p:nvPr>
            <p:ph type="ftr" sz="quarter" idx="11"/>
          </p:nvPr>
        </p:nvSpPr>
        <p:spPr/>
        <p:txBody>
          <a:bodyPr/>
          <a:lstStyle>
            <a:lvl1pPr>
              <a:defRPr/>
            </a:lvl1pPr>
          </a:lstStyle>
          <a:p>
            <a:pPr>
              <a:defRPr/>
            </a:pPr>
            <a:endParaRPr lang="es-MX"/>
          </a:p>
        </p:txBody>
      </p:sp>
      <p:sp>
        <p:nvSpPr>
          <p:cNvPr id="6" name="Slide Number Placeholder 5"/>
          <p:cNvSpPr>
            <a:spLocks noGrp="1"/>
          </p:cNvSpPr>
          <p:nvPr>
            <p:ph type="sldNum" sz="quarter" idx="12"/>
          </p:nvPr>
        </p:nvSpPr>
        <p:spPr>
          <a:ln/>
        </p:spPr>
        <p:txBody>
          <a:bodyPr/>
          <a:lstStyle>
            <a:lvl1pPr>
              <a:defRPr/>
            </a:lvl1pPr>
          </a:lstStyle>
          <a:p>
            <a:pPr>
              <a:defRPr/>
            </a:pPr>
            <a:fld id="{7F3C6835-06E4-46CF-895F-7C5702868F83}" type="slidenum">
              <a:rPr lang="es-MX"/>
              <a:pPr>
                <a:defRPr/>
              </a:pPr>
              <a:t>‹Nº›</a:t>
            </a:fld>
            <a:endParaRPr lang="es-MX"/>
          </a:p>
        </p:txBody>
      </p:sp>
    </p:spTree>
    <p:extLst>
      <p:ext uri="{BB962C8B-B14F-4D97-AF65-F5344CB8AC3E}">
        <p14:creationId xmlns:p14="http://schemas.microsoft.com/office/powerpoint/2010/main" val="105769007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85346" y="2912232"/>
            <a:ext cx="3830406"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912232"/>
            <a:ext cx="3821518"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824208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7784836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9191158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08718515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478035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2830699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02868342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3668776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97165299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323361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s-MX"/>
          </a:p>
        </p:txBody>
      </p:sp>
      <p:sp>
        <p:nvSpPr>
          <p:cNvPr id="5" name="Footer Placeholder 4"/>
          <p:cNvSpPr>
            <a:spLocks noGrp="1"/>
          </p:cNvSpPr>
          <p:nvPr>
            <p:ph type="ftr" sz="quarter" idx="11"/>
          </p:nvPr>
        </p:nvSpPr>
        <p:spPr/>
        <p:txBody>
          <a:bodyPr/>
          <a:lstStyle>
            <a:lvl1pPr>
              <a:defRPr/>
            </a:lvl1pPr>
          </a:lstStyle>
          <a:p>
            <a:pPr>
              <a:defRPr/>
            </a:pPr>
            <a:endParaRPr lang="es-MX"/>
          </a:p>
        </p:txBody>
      </p:sp>
      <p:sp>
        <p:nvSpPr>
          <p:cNvPr id="6" name="Slide Number Placeholder 5"/>
          <p:cNvSpPr>
            <a:spLocks noGrp="1"/>
          </p:cNvSpPr>
          <p:nvPr>
            <p:ph type="sldNum" sz="quarter" idx="12"/>
          </p:nvPr>
        </p:nvSpPr>
        <p:spPr>
          <a:ln/>
        </p:spPr>
        <p:txBody>
          <a:bodyPr/>
          <a:lstStyle>
            <a:lvl1pPr>
              <a:defRPr/>
            </a:lvl1pPr>
          </a:lstStyle>
          <a:p>
            <a:pPr>
              <a:defRPr/>
            </a:pPr>
            <a:fld id="{D3B87105-BDCC-4493-BB54-EBE20D229CDD}" type="slidenum">
              <a:rPr lang="es-MX"/>
              <a:pPr>
                <a:defRPr/>
              </a:pPr>
              <a:t>‹Nº›</a:t>
            </a:fld>
            <a:endParaRPr lang="es-MX"/>
          </a:p>
        </p:txBody>
      </p:sp>
    </p:spTree>
    <p:extLst>
      <p:ext uri="{BB962C8B-B14F-4D97-AF65-F5344CB8AC3E}">
        <p14:creationId xmlns:p14="http://schemas.microsoft.com/office/powerpoint/2010/main" val="10379747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96302047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7872475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2066718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4555655"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33401" y="5936189"/>
            <a:ext cx="4021666" cy="365125"/>
          </a:xfrm>
        </p:spPr>
        <p:txBody>
          <a:bodyPr/>
          <a:lstStyle/>
          <a:p>
            <a:endParaRPr lang="en-US"/>
          </a:p>
        </p:txBody>
      </p:sp>
      <p:sp>
        <p:nvSpPr>
          <p:cNvPr id="6" name="Slide Number Placeholder 5"/>
          <p:cNvSpPr>
            <a:spLocks noGrp="1"/>
          </p:cNvSpPr>
          <p:nvPr>
            <p:ph type="sldNum" sz="quarter" idx="12"/>
          </p:nvPr>
        </p:nvSpPr>
        <p:spPr>
          <a:xfrm>
            <a:off x="7010399" y="2750337"/>
            <a:ext cx="1370293" cy="1356442"/>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0695471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403544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5365810"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33400" y="5936189"/>
            <a:ext cx="4834673" cy="365125"/>
          </a:xfrm>
        </p:spPr>
        <p:txBody>
          <a:bodyPr/>
          <a:lstStyle/>
          <a:p>
            <a:endParaRPr lang="en-US"/>
          </a:p>
        </p:txBody>
      </p:sp>
      <p:sp>
        <p:nvSpPr>
          <p:cNvPr id="6" name="Slide Number Placeholder 5"/>
          <p:cNvSpPr>
            <a:spLocks noGrp="1"/>
          </p:cNvSpPr>
          <p:nvPr>
            <p:ph type="sldNum" sz="quarter" idx="12"/>
          </p:nvPr>
        </p:nvSpPr>
        <p:spPr>
          <a:xfrm>
            <a:off x="7856438" y="2869896"/>
            <a:ext cx="1149836" cy="1090789"/>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40503820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0446126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531638" y="3030009"/>
            <a:ext cx="3367045"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061129" y="3030009"/>
            <a:ext cx="3367044"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9838660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7953375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cstate="print">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239798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81789077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33111221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68225527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11310"/>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7440273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1161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07704147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0992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43539629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0992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9367463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56824673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82076331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26271041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a:xfrm>
            <a:off x="5029144"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10241" y="5936189"/>
            <a:ext cx="4518959" cy="365125"/>
          </a:xfrm>
        </p:spPr>
        <p:txBody>
          <a:bodyPr/>
          <a:lstStyle/>
          <a:p>
            <a:endParaRPr lang="en-US"/>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fld id="{CA9C8D33-9EED-40FC-877A-40A10ABBF026}" type="slidenum">
              <a:rPr lang="en-US" smtClean="0"/>
              <a:t>‹Nº›</a:t>
            </a:fld>
            <a:endParaRPr lang="en-US"/>
          </a:p>
        </p:txBody>
      </p:sp>
    </p:spTree>
    <p:extLst>
      <p:ext uri="{BB962C8B-B14F-4D97-AF65-F5344CB8AC3E}">
        <p14:creationId xmlns:p14="http://schemas.microsoft.com/office/powerpoint/2010/main" val="3554089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268289426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93708986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274402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62884008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02459622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05615031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2043416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1556783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59484629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67939111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95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222765404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3261694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5404912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4868827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1446660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7608768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83940143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958253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8627546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836943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9854563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09164099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3184237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3726363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66510760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20053767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77382848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7946085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70927322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666015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487024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004448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70899238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90493476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4982520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9561945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8992727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229847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0469920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s-ES" smtClean="0"/>
              <a:t>Haga clic para modificar el estilo de título del patrón</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18905759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8627235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3812536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54257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7" name="Date Placeholder 2"/>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3"/>
          <p:cNvSpPr>
            <a:spLocks noGrp="1"/>
          </p:cNvSpPr>
          <p:nvPr>
            <p:ph type="ftr" sz="quarter" idx="11"/>
          </p:nvPr>
        </p:nvSpPr>
        <p:spPr/>
        <p:txBody>
          <a:bodyPr/>
          <a:lstStyle/>
          <a:p>
            <a:endParaRPr lang="en-US">
              <a:solidFill>
                <a:prstClr val="black"/>
              </a:solidFill>
            </a:endParaRPr>
          </a:p>
        </p:txBody>
      </p:sp>
      <p:sp>
        <p:nvSpPr>
          <p:cNvPr id="6" name="Slide Number Placeholder 4"/>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42696704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1630392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s-ES" smtClean="0"/>
              <a:t>Haga clic para modificar el estilo de título del patrón</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0230106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s-ES" smtClean="0"/>
              <a:t>Haga clic para modificar el estilo de título del patrón</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33086336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95026571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8877229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73288169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59773329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92732084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96185358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499176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2"/>
          <p:cNvSpPr>
            <a:spLocks noGrp="1"/>
          </p:cNvSpPr>
          <p:nvPr>
            <p:ph type="ftr" sz="quarter" idx="11"/>
          </p:nvPr>
        </p:nvSpPr>
        <p:spPr/>
        <p:txBody>
          <a:bodyPr/>
          <a:lstStyle/>
          <a:p>
            <a:endParaRPr lang="en-US">
              <a:solidFill>
                <a:prstClr val="black"/>
              </a:solidFill>
            </a:endParaRPr>
          </a:p>
        </p:txBody>
      </p:sp>
      <p:sp>
        <p:nvSpPr>
          <p:cNvPr id="6" name="Slide Number Placeholder 3"/>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24450240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lumMod val="75000"/>
                  </a:schemeClr>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08989618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52075767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24731018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82052623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8541740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4878281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77227597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9846616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86319440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481794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7" name="Date Placeholder 4"/>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5"/>
          <p:cNvSpPr>
            <a:spLocks noGrp="1"/>
          </p:cNvSpPr>
          <p:nvPr>
            <p:ph type="ftr" sz="quarter" idx="11"/>
          </p:nvPr>
        </p:nvSpPr>
        <p:spPr/>
        <p:txBody>
          <a:bodyPr/>
          <a:lstStyle/>
          <a:p>
            <a:endParaRPr lang="en-US">
              <a:solidFill>
                <a:prstClr val="black"/>
              </a:solidFill>
            </a:endParaRPr>
          </a:p>
        </p:txBody>
      </p:sp>
      <p:sp>
        <p:nvSpPr>
          <p:cNvPr id="6" name="Slide Number Placeholder 6"/>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241637627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1753810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99871399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2947149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06815109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4548901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16842037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3519302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9226547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09292830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63329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s-MX"/>
          </a:p>
        </p:txBody>
      </p:sp>
      <p:sp>
        <p:nvSpPr>
          <p:cNvPr id="5" name="Footer Placeholder 4"/>
          <p:cNvSpPr>
            <a:spLocks noGrp="1"/>
          </p:cNvSpPr>
          <p:nvPr>
            <p:ph type="ftr" sz="quarter" idx="11"/>
          </p:nvPr>
        </p:nvSpPr>
        <p:spPr/>
        <p:txBody>
          <a:bodyPr/>
          <a:lstStyle>
            <a:lvl1pPr>
              <a:defRPr/>
            </a:lvl1pPr>
          </a:lstStyle>
          <a:p>
            <a:pPr>
              <a:defRPr/>
            </a:pPr>
            <a:endParaRPr lang="es-MX"/>
          </a:p>
        </p:txBody>
      </p:sp>
      <p:sp>
        <p:nvSpPr>
          <p:cNvPr id="6" name="Slide Number Placeholder 5"/>
          <p:cNvSpPr>
            <a:spLocks noGrp="1"/>
          </p:cNvSpPr>
          <p:nvPr>
            <p:ph type="sldNum" sz="quarter" idx="12"/>
          </p:nvPr>
        </p:nvSpPr>
        <p:spPr>
          <a:ln/>
        </p:spPr>
        <p:txBody>
          <a:bodyPr/>
          <a:lstStyle>
            <a:lvl1pPr>
              <a:defRPr/>
            </a:lvl1pPr>
          </a:lstStyle>
          <a:p>
            <a:pPr>
              <a:defRPr/>
            </a:pPr>
            <a:fld id="{A6552DC4-56D7-49E2-A197-5612A4B81A87}" type="slidenum">
              <a:rPr lang="es-MX"/>
              <a:pPr>
                <a:defRPr/>
              </a:pPr>
              <a:t>‹Nº›</a:t>
            </a:fld>
            <a:endParaRPr lang="es-MX"/>
          </a:p>
        </p:txBody>
      </p:sp>
    </p:spTree>
    <p:extLst>
      <p:ext uri="{BB962C8B-B14F-4D97-AF65-F5344CB8AC3E}">
        <p14:creationId xmlns:p14="http://schemas.microsoft.com/office/powerpoint/2010/main" val="10213522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61817721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4704358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85708924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9654266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52144639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8777093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22161448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5675206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83891133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1440870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8768945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818815513"/>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0891728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78649506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21510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386185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56346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6550278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22960" y="2582334"/>
            <a:ext cx="3703320" cy="32867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63440" y="2582334"/>
            <a:ext cx="3703320" cy="32867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98695935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5029865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57990977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9C8D33-9EED-40FC-877A-40A10ABBF026}" type="slidenum">
              <a:rPr lang="en-US" smtClean="0"/>
              <a:t>‹Nº›</a:t>
            </a:fld>
            <a:endParaRPr lang="en-US"/>
          </a:p>
        </p:txBody>
      </p:sp>
    </p:spTree>
    <p:extLst>
      <p:ext uri="{BB962C8B-B14F-4D97-AF65-F5344CB8AC3E}">
        <p14:creationId xmlns:p14="http://schemas.microsoft.com/office/powerpoint/2010/main" val="23748532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s-ES" smtClean="0"/>
              <a:t>Haga clic para modificar el estilo de título del patrón</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51290889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681923530"/>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01528197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6738640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3067612"/>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3128383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1368219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89962594"/>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85346" y="2912232"/>
            <a:ext cx="3830406"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912232"/>
            <a:ext cx="3821518"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18536031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78938396"/>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599351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s-ES" smtClean="0"/>
              <a:t>Haga clic para modificar el estilo de título del patrón</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smtClean="0"/>
              <a:t>Haga clic para modificar el estilo de texto del patrón</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30650041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2044598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3245636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53160788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40824213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94648802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14751864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1356985"/>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94983774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7921294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94492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8230796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77368883"/>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14836262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3124353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8247705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135965397"/>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7"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1917760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316070074"/>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7"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26679660"/>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68530257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7723532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4"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631003941"/>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s-ES" smtClean="0"/>
              <a:t>Haga clic para modificar el estilo de título del patrón</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025606158"/>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s-ES" smtClean="0"/>
              <a:t>Haga clic para modificar el estilo de título del patrón</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68247563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24864160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1763478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289461553"/>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2832618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2822135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55881095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80981768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5324058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4"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318044119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227991188"/>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25844102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81537816"/>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604881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97660588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89866360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55698473"/>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612974062"/>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4555655"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33401" y="5936189"/>
            <a:ext cx="4021666" cy="365125"/>
          </a:xfrm>
        </p:spPr>
        <p:txBody>
          <a:bodyPr/>
          <a:lstStyle/>
          <a:p>
            <a:endParaRPr lang="en-US"/>
          </a:p>
        </p:txBody>
      </p:sp>
      <p:sp>
        <p:nvSpPr>
          <p:cNvPr id="6" name="Slide Number Placeholder 5"/>
          <p:cNvSpPr>
            <a:spLocks noGrp="1"/>
          </p:cNvSpPr>
          <p:nvPr>
            <p:ph type="sldNum" sz="quarter" idx="12"/>
          </p:nvPr>
        </p:nvSpPr>
        <p:spPr>
          <a:xfrm>
            <a:off x="7010399" y="2750337"/>
            <a:ext cx="1370293" cy="1356442"/>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3309691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805147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128054312"/>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5365810"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33400" y="5936189"/>
            <a:ext cx="4834673" cy="365125"/>
          </a:xfrm>
        </p:spPr>
        <p:txBody>
          <a:bodyPr/>
          <a:lstStyle/>
          <a:p>
            <a:endParaRPr lang="en-US"/>
          </a:p>
        </p:txBody>
      </p:sp>
      <p:sp>
        <p:nvSpPr>
          <p:cNvPr id="6" name="Slide Number Placeholder 5"/>
          <p:cNvSpPr>
            <a:spLocks noGrp="1"/>
          </p:cNvSpPr>
          <p:nvPr>
            <p:ph type="sldNum" sz="quarter" idx="12"/>
          </p:nvPr>
        </p:nvSpPr>
        <p:spPr>
          <a:xfrm>
            <a:off x="7856438" y="2869896"/>
            <a:ext cx="1149836" cy="1090789"/>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54572156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2342710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531638" y="3030009"/>
            <a:ext cx="3367045"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061129" y="3030009"/>
            <a:ext cx="3367044"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2219853"/>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25846665"/>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cstate="print">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7785229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407659"/>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57540196"/>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11310"/>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68411447"/>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1161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069402756"/>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0992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5157082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solidFill>
                  <a:prstClr val="black"/>
                </a:solidFill>
              </a:rPr>
              <a:pPr/>
              <a:t>12/16/2014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CA9C8D33-9EED-40FC-877A-40A10ABBF026}" type="slidenum">
              <a:rPr lang="en-US" smtClean="0">
                <a:solidFill>
                  <a:prstClr val="black"/>
                </a:solidFill>
              </a:rPr>
              <a:pPr/>
              <a:t>‹Nº›</a:t>
            </a:fld>
            <a:endParaRPr lang="en-US">
              <a:solidFill>
                <a:prstClr val="black"/>
              </a:solidFill>
            </a:endParaRPr>
          </a:p>
        </p:txBody>
      </p:sp>
    </p:spTree>
    <p:extLst>
      <p:ext uri="{BB962C8B-B14F-4D97-AF65-F5344CB8AC3E}">
        <p14:creationId xmlns:p14="http://schemas.microsoft.com/office/powerpoint/2010/main" val="3439234009"/>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a:xfrm>
            <a:off x="7856438" y="4709926"/>
            <a:ext cx="1149836" cy="1090789"/>
          </a:xfrm>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169590297"/>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19430683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93165296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80306698"/>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a:xfrm>
            <a:off x="5029144" y="5936188"/>
            <a:ext cx="2057400"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10241" y="5936189"/>
            <a:ext cx="4518959" cy="365125"/>
          </a:xfrm>
        </p:spPr>
        <p:txBody>
          <a:bodyPr/>
          <a:lstStyle/>
          <a:p>
            <a:endParaRPr lang="en-US"/>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fld id="{CA9C8D33-9EED-40FC-877A-40A10ABBF026}" type="slidenum">
              <a:rPr lang="en-US" smtClean="0"/>
              <a:t>‹Nº›</a:t>
            </a:fld>
            <a:endParaRPr lang="en-US"/>
          </a:p>
        </p:txBody>
      </p:sp>
    </p:spTree>
    <p:extLst>
      <p:ext uri="{BB962C8B-B14F-4D97-AF65-F5344CB8AC3E}">
        <p14:creationId xmlns:p14="http://schemas.microsoft.com/office/powerpoint/2010/main" val="40845938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548036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3"/>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ight Triangle 4"/>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lvl="0"/>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s-MX"/>
          </a:p>
        </p:txBody>
      </p:sp>
      <p:sp>
        <p:nvSpPr>
          <p:cNvPr id="7" name="Footer Placeholder 4"/>
          <p:cNvSpPr>
            <a:spLocks noGrp="1"/>
          </p:cNvSpPr>
          <p:nvPr>
            <p:ph type="ftr" sz="quarter" idx="11"/>
          </p:nvPr>
        </p:nvSpPr>
        <p:spPr/>
        <p:txBody>
          <a:bodyPr/>
          <a:lstStyle>
            <a:lvl1pPr>
              <a:defRPr/>
            </a:lvl1pPr>
          </a:lstStyle>
          <a:p>
            <a:pPr>
              <a:defRPr/>
            </a:pPr>
            <a:endParaRPr lang="es-MX"/>
          </a:p>
        </p:txBody>
      </p:sp>
      <p:sp>
        <p:nvSpPr>
          <p:cNvPr id="8" name="Slide Number Placeholder 5"/>
          <p:cNvSpPr>
            <a:spLocks noGrp="1"/>
          </p:cNvSpPr>
          <p:nvPr>
            <p:ph type="sldNum" sz="quarter" idx="12"/>
          </p:nvPr>
        </p:nvSpPr>
        <p:spPr/>
        <p:txBody>
          <a:bodyPr/>
          <a:lstStyle>
            <a:lvl1pPr>
              <a:defRPr/>
            </a:lvl1pPr>
          </a:lstStyle>
          <a:p>
            <a:pPr>
              <a:defRPr/>
            </a:pPr>
            <a:fld id="{6A29DD4D-D29C-4D5B-823D-6EB8830D6EC6}" type="slidenum">
              <a:rPr lang="es-MX"/>
              <a:pPr>
                <a:defRPr/>
              </a:pPr>
              <a:t>‹Nº›</a:t>
            </a:fld>
            <a:endParaRPr lang="es-MX"/>
          </a:p>
        </p:txBody>
      </p:sp>
    </p:spTree>
    <p:extLst>
      <p:ext uri="{BB962C8B-B14F-4D97-AF65-F5344CB8AC3E}">
        <p14:creationId xmlns:p14="http://schemas.microsoft.com/office/powerpoint/2010/main" val="27483595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04934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504122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913476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527856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7"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848200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341522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7"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784343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8188552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5434816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s-ES" smtClean="0"/>
              <a:t>Haga clic para modificar el estilo de título del patrón</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38523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s-MX"/>
          </a:p>
        </p:txBody>
      </p:sp>
      <p:sp>
        <p:nvSpPr>
          <p:cNvPr id="6" name="Footer Placeholder 4"/>
          <p:cNvSpPr>
            <a:spLocks noGrp="1"/>
          </p:cNvSpPr>
          <p:nvPr>
            <p:ph type="ftr" sz="quarter" idx="11"/>
          </p:nvPr>
        </p:nvSpPr>
        <p:spPr/>
        <p:txBody>
          <a:bodyPr/>
          <a:lstStyle>
            <a:lvl1pPr>
              <a:defRPr/>
            </a:lvl1pPr>
          </a:lstStyle>
          <a:p>
            <a:pPr>
              <a:defRPr/>
            </a:pPr>
            <a:endParaRPr lang="es-MX"/>
          </a:p>
        </p:txBody>
      </p:sp>
      <p:sp>
        <p:nvSpPr>
          <p:cNvPr id="7" name="Slide Number Placeholder 5"/>
          <p:cNvSpPr>
            <a:spLocks noGrp="1"/>
          </p:cNvSpPr>
          <p:nvPr>
            <p:ph type="sldNum" sz="quarter" idx="12"/>
          </p:nvPr>
        </p:nvSpPr>
        <p:spPr>
          <a:ln/>
        </p:spPr>
        <p:txBody>
          <a:bodyPr/>
          <a:lstStyle>
            <a:lvl1pPr>
              <a:defRPr/>
            </a:lvl1pPr>
          </a:lstStyle>
          <a:p>
            <a:pPr>
              <a:defRPr/>
            </a:pPr>
            <a:fld id="{62AFE683-25EC-47C6-9CBA-B5FF4210741D}" type="slidenum">
              <a:rPr lang="es-MX"/>
              <a:pPr>
                <a:defRPr/>
              </a:pPr>
              <a:t>‹Nº›</a:t>
            </a:fld>
            <a:endParaRPr lang="es-MX"/>
          </a:p>
        </p:txBody>
      </p:sp>
    </p:spTree>
    <p:extLst>
      <p:ext uri="{BB962C8B-B14F-4D97-AF65-F5344CB8AC3E}">
        <p14:creationId xmlns:p14="http://schemas.microsoft.com/office/powerpoint/2010/main" val="9566138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s-ES" smtClean="0"/>
              <a:t>Haga clic para modificar el estilo de título del patrón</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smtClean="0"/>
              <a:t>Haga clic para modificar el estilo de texto del patrón</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0602196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1243054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762673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00738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25505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9901506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914400" y="4323846"/>
            <a:ext cx="4880610" cy="365125"/>
          </a:xfrm>
        </p:spPr>
        <p:txBody>
          <a:bodyPr/>
          <a:lstStyle/>
          <a:p>
            <a:endParaRPr lang="en-US"/>
          </a:p>
        </p:txBody>
      </p:sp>
      <p:sp>
        <p:nvSpPr>
          <p:cNvPr id="6" name="Slide Number Placeholder 5"/>
          <p:cNvSpPr>
            <a:spLocks noGrp="1"/>
          </p:cNvSpPr>
          <p:nvPr>
            <p:ph type="sldNum" sz="quarter" idx="12"/>
          </p:nvPr>
        </p:nvSpPr>
        <p:spPr>
          <a:xfrm>
            <a:off x="6057900" y="1430867"/>
            <a:ext cx="2171700"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1920189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5259396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3"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9270515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27237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s-MX"/>
          </a:p>
        </p:txBody>
      </p:sp>
      <p:sp>
        <p:nvSpPr>
          <p:cNvPr id="8" name="Footer Placeholder 4"/>
          <p:cNvSpPr>
            <a:spLocks noGrp="1"/>
          </p:cNvSpPr>
          <p:nvPr>
            <p:ph type="ftr" sz="quarter" idx="11"/>
          </p:nvPr>
        </p:nvSpPr>
        <p:spPr/>
        <p:txBody>
          <a:bodyPr/>
          <a:lstStyle>
            <a:lvl1pPr>
              <a:defRPr/>
            </a:lvl1pPr>
          </a:lstStyle>
          <a:p>
            <a:pPr>
              <a:defRPr/>
            </a:pPr>
            <a:endParaRPr lang="es-MX"/>
          </a:p>
        </p:txBody>
      </p:sp>
      <p:sp>
        <p:nvSpPr>
          <p:cNvPr id="9" name="Slide Number Placeholder 5"/>
          <p:cNvSpPr>
            <a:spLocks noGrp="1"/>
          </p:cNvSpPr>
          <p:nvPr>
            <p:ph type="sldNum" sz="quarter" idx="12"/>
          </p:nvPr>
        </p:nvSpPr>
        <p:spPr>
          <a:ln/>
        </p:spPr>
        <p:txBody>
          <a:bodyPr/>
          <a:lstStyle>
            <a:lvl1pPr>
              <a:defRPr/>
            </a:lvl1pPr>
          </a:lstStyle>
          <a:p>
            <a:pPr>
              <a:defRPr/>
            </a:pPr>
            <a:fld id="{7BB83588-881D-4A29-B461-6B6F4E8C38AF}" type="slidenum">
              <a:rPr lang="es-MX"/>
              <a:pPr>
                <a:defRPr/>
              </a:pPr>
              <a:t>‹Nº›</a:t>
            </a:fld>
            <a:endParaRPr lang="es-MX"/>
          </a:p>
        </p:txBody>
      </p:sp>
    </p:spTree>
    <p:extLst>
      <p:ext uri="{BB962C8B-B14F-4D97-AF65-F5344CB8AC3E}">
        <p14:creationId xmlns:p14="http://schemas.microsoft.com/office/powerpoint/2010/main" val="12438307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594359" y="3132667"/>
            <a:ext cx="3910579" cy="313097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2098" y="3132667"/>
            <a:ext cx="3907541" cy="313097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0031139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083826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5287134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146257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2567294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007681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a:xfrm>
            <a:off x="594360" y="381001"/>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2868233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a:xfrm>
            <a:off x="594360" y="379438"/>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CA9C8D33-9EED-40FC-877A-40A10ABBF026}" type="slidenum">
              <a:rPr lang="en-US" smtClean="0"/>
              <a:t>‹Nº›</a:t>
            </a:fld>
            <a:endParaRPr lang="en-US"/>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3837992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a:xfrm>
            <a:off x="594360" y="378884"/>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0969382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937015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s-MX"/>
          </a:p>
        </p:txBody>
      </p:sp>
      <p:sp>
        <p:nvSpPr>
          <p:cNvPr id="4" name="Footer Placeholder 4"/>
          <p:cNvSpPr>
            <a:spLocks noGrp="1"/>
          </p:cNvSpPr>
          <p:nvPr>
            <p:ph type="ftr" sz="quarter" idx="11"/>
          </p:nvPr>
        </p:nvSpPr>
        <p:spPr/>
        <p:txBody>
          <a:bodyPr/>
          <a:lstStyle>
            <a:lvl1pPr>
              <a:defRPr/>
            </a:lvl1pPr>
          </a:lstStyle>
          <a:p>
            <a:pPr>
              <a:defRPr/>
            </a:pPr>
            <a:endParaRPr lang="es-MX"/>
          </a:p>
        </p:txBody>
      </p:sp>
      <p:sp>
        <p:nvSpPr>
          <p:cNvPr id="5" name="Slide Number Placeholder 5"/>
          <p:cNvSpPr>
            <a:spLocks noGrp="1"/>
          </p:cNvSpPr>
          <p:nvPr>
            <p:ph type="sldNum" sz="quarter" idx="12"/>
          </p:nvPr>
        </p:nvSpPr>
        <p:spPr>
          <a:ln/>
        </p:spPr>
        <p:txBody>
          <a:bodyPr/>
          <a:lstStyle>
            <a:lvl1pPr>
              <a:defRPr/>
            </a:lvl1pPr>
          </a:lstStyle>
          <a:p>
            <a:pPr>
              <a:defRPr/>
            </a:pPr>
            <a:fld id="{A6F8E842-A2AC-4191-A215-FB0E506EFA71}" type="slidenum">
              <a:rPr lang="es-MX"/>
              <a:pPr>
                <a:defRPr/>
              </a:pPr>
              <a:t>‹Nº›</a:t>
            </a:fld>
            <a:endParaRPr lang="es-MX"/>
          </a:p>
        </p:txBody>
      </p:sp>
    </p:spTree>
    <p:extLst>
      <p:ext uri="{BB962C8B-B14F-4D97-AF65-F5344CB8AC3E}">
        <p14:creationId xmlns:p14="http://schemas.microsoft.com/office/powerpoint/2010/main" val="18432818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327540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8926544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4"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8561009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074393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96154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4444185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117964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78477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6581222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13034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s-MX"/>
          </a:p>
        </p:txBody>
      </p:sp>
      <p:sp>
        <p:nvSpPr>
          <p:cNvPr id="3" name="Footer Placeholder 4"/>
          <p:cNvSpPr>
            <a:spLocks noGrp="1"/>
          </p:cNvSpPr>
          <p:nvPr>
            <p:ph type="ftr" sz="quarter" idx="11"/>
          </p:nvPr>
        </p:nvSpPr>
        <p:spPr/>
        <p:txBody>
          <a:bodyPr/>
          <a:lstStyle>
            <a:lvl1pPr>
              <a:defRPr/>
            </a:lvl1pPr>
          </a:lstStyle>
          <a:p>
            <a:pPr>
              <a:defRPr/>
            </a:pPr>
            <a:endParaRPr lang="es-MX"/>
          </a:p>
        </p:txBody>
      </p:sp>
      <p:sp>
        <p:nvSpPr>
          <p:cNvPr id="4" name="Slide Number Placeholder 5"/>
          <p:cNvSpPr>
            <a:spLocks noGrp="1"/>
          </p:cNvSpPr>
          <p:nvPr>
            <p:ph type="sldNum" sz="quarter" idx="12"/>
          </p:nvPr>
        </p:nvSpPr>
        <p:spPr>
          <a:ln/>
        </p:spPr>
        <p:txBody>
          <a:bodyPr/>
          <a:lstStyle>
            <a:lvl1pPr>
              <a:defRPr/>
            </a:lvl1pPr>
          </a:lstStyle>
          <a:p>
            <a:pPr>
              <a:defRPr/>
            </a:pPr>
            <a:fld id="{A319DB4A-B5DA-4791-A249-B416FF92957A}" type="slidenum">
              <a:rPr lang="es-MX"/>
              <a:pPr>
                <a:defRPr/>
              </a:pPr>
              <a:t>‹Nº›</a:t>
            </a:fld>
            <a:endParaRPr lang="es-MX"/>
          </a:p>
        </p:txBody>
      </p:sp>
    </p:spTree>
    <p:extLst>
      <p:ext uri="{BB962C8B-B14F-4D97-AF65-F5344CB8AC3E}">
        <p14:creationId xmlns:p14="http://schemas.microsoft.com/office/powerpoint/2010/main" val="2186713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4862785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940820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7649272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857214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733580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59125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330535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3562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7286554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7325773" y="6117336"/>
            <a:ext cx="857473"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3623733" y="6117336"/>
            <a:ext cx="3609438" cy="365125"/>
          </a:xfrm>
        </p:spPr>
        <p:txBody>
          <a:bodyPr/>
          <a:lstStyle/>
          <a:p>
            <a:endParaRPr lang="en-US"/>
          </a:p>
        </p:txBody>
      </p:sp>
      <p:sp>
        <p:nvSpPr>
          <p:cNvPr id="6" name="Slide Number Placeholder 5"/>
          <p:cNvSpPr>
            <a:spLocks noGrp="1"/>
          </p:cNvSpPr>
          <p:nvPr>
            <p:ph type="sldNum" sz="quarter" idx="12"/>
          </p:nvPr>
        </p:nvSpPr>
        <p:spPr>
          <a:xfrm>
            <a:off x="8275320" y="6117336"/>
            <a:ext cx="411480" cy="365125"/>
          </a:xfrm>
        </p:spPr>
        <p:txBody>
          <a:bodyPr/>
          <a:lstStyle/>
          <a:p>
            <a:fld id="{CA9C8D33-9EED-40FC-877A-40A10ABBF026}" type="slidenum">
              <a:rPr lang="en-US" smtClean="0"/>
              <a:t>‹Nº›</a:t>
            </a:fld>
            <a:endParaRPr lang="en-US"/>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3463404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5400000">
            <a:off x="433388" y="-433388"/>
            <a:ext cx="6858000" cy="7724775"/>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s-MX"/>
          </a:p>
        </p:txBody>
      </p:sp>
      <p:sp>
        <p:nvSpPr>
          <p:cNvPr id="8" name="Footer Placeholder 5"/>
          <p:cNvSpPr>
            <a:spLocks noGrp="1"/>
          </p:cNvSpPr>
          <p:nvPr>
            <p:ph type="ftr" sz="quarter" idx="11"/>
          </p:nvPr>
        </p:nvSpPr>
        <p:spPr/>
        <p:txBody>
          <a:bodyPr/>
          <a:lstStyle>
            <a:lvl1pPr>
              <a:defRPr>
                <a:solidFill>
                  <a:schemeClr val="tx2"/>
                </a:solidFill>
              </a:defRPr>
            </a:lvl1pPr>
          </a:lstStyle>
          <a:p>
            <a:pPr>
              <a:defRPr/>
            </a:pPr>
            <a:endParaRPr lang="es-MX">
              <a:solidFill>
                <a:srgbClr val="4E5B6F"/>
              </a:solidFill>
            </a:endParaRPr>
          </a:p>
        </p:txBody>
      </p:sp>
      <p:sp>
        <p:nvSpPr>
          <p:cNvPr id="9"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pPr>
              <a:defRPr/>
            </a:pPr>
            <a:fld id="{AB0D3BC1-97C2-4735-81CE-2E41BA94E9C5}" type="slidenum">
              <a:rPr lang="es-MX">
                <a:solidFill>
                  <a:srgbClr val="4E5B6F"/>
                </a:solidFill>
              </a:rPr>
              <a:pPr>
                <a:defRPr/>
              </a:pPr>
              <a:t>‹Nº›</a:t>
            </a:fld>
            <a:endParaRPr lang="es-MX">
              <a:solidFill>
                <a:srgbClr val="4E5B6F"/>
              </a:solidFill>
            </a:endParaRPr>
          </a:p>
        </p:txBody>
      </p:sp>
    </p:spTree>
    <p:extLst>
      <p:ext uri="{BB962C8B-B14F-4D97-AF65-F5344CB8AC3E}">
        <p14:creationId xmlns:p14="http://schemas.microsoft.com/office/powerpoint/2010/main" val="167186463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a:xfrm>
            <a:off x="7344329" y="6108173"/>
            <a:ext cx="857473" cy="365125"/>
          </a:xfrm>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a:xfrm>
            <a:off x="1972647" y="6108173"/>
            <a:ext cx="5314517" cy="365125"/>
          </a:xfrm>
        </p:spPr>
        <p:txBody>
          <a:bodyPr/>
          <a:lstStyle/>
          <a:p>
            <a:endParaRPr lang="en-US"/>
          </a:p>
        </p:txBody>
      </p:sp>
      <p:sp>
        <p:nvSpPr>
          <p:cNvPr id="6" name="Slide Number Placeholder 5"/>
          <p:cNvSpPr>
            <a:spLocks noGrp="1"/>
          </p:cNvSpPr>
          <p:nvPr>
            <p:ph type="sldNum" sz="quarter" idx="12"/>
          </p:nvPr>
        </p:nvSpPr>
        <p:spPr>
          <a:xfrm>
            <a:off x="8258967" y="6108173"/>
            <a:ext cx="427833"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07833970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273317" y="6116070"/>
            <a:ext cx="413483" cy="365125"/>
          </a:xfrm>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7692661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45300225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FD232C1-5EFB-4D0D-A57A-676547B0C477}" type="datetimeFigureOut">
              <a:rPr lang="en-US" smtClean="0"/>
              <a:t>12/16/2014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79325939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FD232C1-5EFB-4D0D-A57A-676547B0C477}" type="datetimeFigureOut">
              <a:rPr lang="en-US" smtClean="0"/>
              <a:t>12/16/2014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4680905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232C1-5EFB-4D0D-A57A-676547B0C477}" type="datetimeFigureOut">
              <a:rPr lang="en-US" smtClean="0"/>
              <a:t>12/16/2014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5215296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349557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3428420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17009947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62221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Freeform 5"/>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rtlCol="0" anchor="ctr">
            <a:normAutofit/>
          </a:bodyPr>
          <a:lstStyle>
            <a:lvl1pPr algn="r">
              <a:defRPr/>
            </a:lvl1pPr>
          </a:lstStyle>
          <a:p>
            <a:pPr lvl="0"/>
            <a:r>
              <a:rPr lang="en-US" noProof="0" smtClean="0"/>
              <a:t>Click icon to add picture</a:t>
            </a:r>
            <a:endParaRPr lang="en-US" noProof="0"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5"/>
          </p:nvPr>
        </p:nvSpPr>
        <p:spPr/>
        <p:txBody>
          <a:bodyPr/>
          <a:lstStyle>
            <a:lvl1pPr>
              <a:defRPr/>
            </a:lvl1pPr>
          </a:lstStyle>
          <a:p>
            <a:pPr>
              <a:defRPr/>
            </a:pPr>
            <a:endParaRPr lang="es-MX"/>
          </a:p>
        </p:txBody>
      </p:sp>
      <p:sp>
        <p:nvSpPr>
          <p:cNvPr id="8" name="Footer Placeholder 5"/>
          <p:cNvSpPr>
            <a:spLocks noGrp="1"/>
          </p:cNvSpPr>
          <p:nvPr>
            <p:ph type="ftr" sz="quarter" idx="16"/>
          </p:nvPr>
        </p:nvSpPr>
        <p:spPr/>
        <p:txBody>
          <a:bodyPr/>
          <a:lstStyle>
            <a:lvl1pPr>
              <a:defRPr/>
            </a:lvl1pPr>
          </a:lstStyle>
          <a:p>
            <a:pPr>
              <a:defRPr/>
            </a:pPr>
            <a:endParaRPr lang="es-MX"/>
          </a:p>
        </p:txBody>
      </p:sp>
      <p:sp>
        <p:nvSpPr>
          <p:cNvPr id="9" name="Slide Number Placeholder 6"/>
          <p:cNvSpPr>
            <a:spLocks noGrp="1"/>
          </p:cNvSpPr>
          <p:nvPr>
            <p:ph type="sldNum" sz="quarter" idx="17"/>
          </p:nvPr>
        </p:nvSpPr>
        <p:spPr/>
        <p:txBody>
          <a:bodyPr/>
          <a:lstStyle>
            <a:lvl1pPr>
              <a:defRPr/>
            </a:lvl1pPr>
          </a:lstStyle>
          <a:p>
            <a:pPr>
              <a:defRPr/>
            </a:pPr>
            <a:fld id="{65788F32-3542-4653-A7A8-C74580F06DBC}" type="slidenum">
              <a:rPr lang="es-MX"/>
              <a:pPr>
                <a:defRPr/>
              </a:pPr>
              <a:t>‹Nº›</a:t>
            </a:fld>
            <a:endParaRPr lang="es-MX"/>
          </a:p>
        </p:txBody>
      </p:sp>
    </p:spTree>
    <p:extLst>
      <p:ext uri="{BB962C8B-B14F-4D97-AF65-F5344CB8AC3E}">
        <p14:creationId xmlns:p14="http://schemas.microsoft.com/office/powerpoint/2010/main" val="27021495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3951705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1685872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0835886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30233696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42759354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379187121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6195881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247020243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FD232C1-5EFB-4D0D-A57A-676547B0C477}" type="datetimeFigureOut">
              <a:rPr lang="en-US" smtClean="0"/>
              <a:t>12/16/2014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85667406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FD232C1-5EFB-4D0D-A57A-676547B0C477}" type="datetimeFigureOut">
              <a:rPr lang="en-US" smtClean="0"/>
              <a:t>12/16/2014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9C8D33-9EED-40FC-877A-40A10ABBF026}" type="slidenum">
              <a:rPr lang="en-US" smtClean="0"/>
              <a:t>‹Nº›</a:t>
            </a:fld>
            <a:endParaRPr lang="en-US"/>
          </a:p>
        </p:txBody>
      </p:sp>
    </p:spTree>
    <p:extLst>
      <p:ext uri="{BB962C8B-B14F-4D97-AF65-F5344CB8AC3E}">
        <p14:creationId xmlns:p14="http://schemas.microsoft.com/office/powerpoint/2010/main" val="169787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8.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heme" Target="../theme/theme10.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9.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heme" Target="../theme/theme11.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18" Type="http://schemas.openxmlformats.org/officeDocument/2006/relationships/theme" Target="../theme/theme12.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 Type="http://schemas.openxmlformats.org/officeDocument/2006/relationships/slideLayout" Target="../slideLayouts/slideLayout164.xml"/><Relationship Id="rId16" Type="http://schemas.openxmlformats.org/officeDocument/2006/relationships/slideLayout" Target="../slideLayouts/slideLayout178.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slideLayout" Target="../slideLayouts/slideLayout192.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slideLayout" Target="../slideLayouts/slideLayout191.xml"/><Relationship Id="rId17" Type="http://schemas.openxmlformats.org/officeDocument/2006/relationships/theme" Target="../theme/theme13.xml"/><Relationship Id="rId2" Type="http://schemas.openxmlformats.org/officeDocument/2006/relationships/slideLayout" Target="../slideLayouts/slideLayout181.xml"/><Relationship Id="rId16" Type="http://schemas.openxmlformats.org/officeDocument/2006/relationships/slideLayout" Target="../slideLayouts/slideLayout195.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5" Type="http://schemas.openxmlformats.org/officeDocument/2006/relationships/slideLayout" Target="../slideLayouts/slideLayout19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 Id="rId14" Type="http://schemas.openxmlformats.org/officeDocument/2006/relationships/slideLayout" Target="../slideLayouts/slideLayout19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slideLayout" Target="../slideLayouts/slideLayout208.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17" Type="http://schemas.openxmlformats.org/officeDocument/2006/relationships/theme" Target="../theme/theme14.xml"/><Relationship Id="rId2" Type="http://schemas.openxmlformats.org/officeDocument/2006/relationships/slideLayout" Target="../slideLayouts/slideLayout197.xml"/><Relationship Id="rId16" Type="http://schemas.openxmlformats.org/officeDocument/2006/relationships/slideLayout" Target="../slideLayouts/slideLayout211.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5" Type="http://schemas.openxmlformats.org/officeDocument/2006/relationships/slideLayout" Target="../slideLayouts/slideLayout210.xml"/><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slideLayout" Target="../slideLayouts/slideLayout209.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19.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theme" Target="../theme/theme15.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30.xml"/><Relationship Id="rId13" Type="http://schemas.openxmlformats.org/officeDocument/2006/relationships/slideLayout" Target="../slideLayouts/slideLayout235.xml"/><Relationship Id="rId18" Type="http://schemas.openxmlformats.org/officeDocument/2006/relationships/theme" Target="../theme/theme16.xml"/><Relationship Id="rId3" Type="http://schemas.openxmlformats.org/officeDocument/2006/relationships/slideLayout" Target="../slideLayouts/slideLayout225.xml"/><Relationship Id="rId7" Type="http://schemas.openxmlformats.org/officeDocument/2006/relationships/slideLayout" Target="../slideLayouts/slideLayout229.xml"/><Relationship Id="rId12" Type="http://schemas.openxmlformats.org/officeDocument/2006/relationships/slideLayout" Target="../slideLayouts/slideLayout234.xml"/><Relationship Id="rId17" Type="http://schemas.openxmlformats.org/officeDocument/2006/relationships/slideLayout" Target="../slideLayouts/slideLayout239.xml"/><Relationship Id="rId2" Type="http://schemas.openxmlformats.org/officeDocument/2006/relationships/slideLayout" Target="../slideLayouts/slideLayout224.xml"/><Relationship Id="rId16" Type="http://schemas.openxmlformats.org/officeDocument/2006/relationships/slideLayout" Target="../slideLayouts/slideLayout238.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5" Type="http://schemas.openxmlformats.org/officeDocument/2006/relationships/slideLayout" Target="../slideLayouts/slideLayout227.xml"/><Relationship Id="rId15" Type="http://schemas.openxmlformats.org/officeDocument/2006/relationships/slideLayout" Target="../slideLayouts/slideLayout237.xml"/><Relationship Id="rId10" Type="http://schemas.openxmlformats.org/officeDocument/2006/relationships/slideLayout" Target="../slideLayouts/slideLayout232.xml"/><Relationship Id="rId4" Type="http://schemas.openxmlformats.org/officeDocument/2006/relationships/slideLayout" Target="../slideLayouts/slideLayout226.xml"/><Relationship Id="rId9" Type="http://schemas.openxmlformats.org/officeDocument/2006/relationships/slideLayout" Target="../slideLayouts/slideLayout231.xml"/><Relationship Id="rId14" Type="http://schemas.openxmlformats.org/officeDocument/2006/relationships/slideLayout" Target="../slideLayouts/slideLayout23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47.xml"/><Relationship Id="rId13" Type="http://schemas.openxmlformats.org/officeDocument/2006/relationships/slideLayout" Target="../slideLayouts/slideLayout252.xml"/><Relationship Id="rId18" Type="http://schemas.openxmlformats.org/officeDocument/2006/relationships/theme" Target="../theme/theme17.xml"/><Relationship Id="rId3" Type="http://schemas.openxmlformats.org/officeDocument/2006/relationships/slideLayout" Target="../slideLayouts/slideLayout242.xml"/><Relationship Id="rId7" Type="http://schemas.openxmlformats.org/officeDocument/2006/relationships/slideLayout" Target="../slideLayouts/slideLayout246.xml"/><Relationship Id="rId12" Type="http://schemas.openxmlformats.org/officeDocument/2006/relationships/slideLayout" Target="../slideLayouts/slideLayout251.xml"/><Relationship Id="rId17" Type="http://schemas.openxmlformats.org/officeDocument/2006/relationships/slideLayout" Target="../slideLayouts/slideLayout256.xml"/><Relationship Id="rId2" Type="http://schemas.openxmlformats.org/officeDocument/2006/relationships/slideLayout" Target="../slideLayouts/slideLayout241.xml"/><Relationship Id="rId16" Type="http://schemas.openxmlformats.org/officeDocument/2006/relationships/slideLayout" Target="../slideLayouts/slideLayout255.xml"/><Relationship Id="rId1" Type="http://schemas.openxmlformats.org/officeDocument/2006/relationships/slideLayout" Target="../slideLayouts/slideLayout240.xml"/><Relationship Id="rId6" Type="http://schemas.openxmlformats.org/officeDocument/2006/relationships/slideLayout" Target="../slideLayouts/slideLayout245.xml"/><Relationship Id="rId11" Type="http://schemas.openxmlformats.org/officeDocument/2006/relationships/slideLayout" Target="../slideLayouts/slideLayout250.xml"/><Relationship Id="rId5" Type="http://schemas.openxmlformats.org/officeDocument/2006/relationships/slideLayout" Target="../slideLayouts/slideLayout244.xml"/><Relationship Id="rId15" Type="http://schemas.openxmlformats.org/officeDocument/2006/relationships/slideLayout" Target="../slideLayouts/slideLayout254.xml"/><Relationship Id="rId10" Type="http://schemas.openxmlformats.org/officeDocument/2006/relationships/slideLayout" Target="../slideLayouts/slideLayout249.xml"/><Relationship Id="rId4" Type="http://schemas.openxmlformats.org/officeDocument/2006/relationships/slideLayout" Target="../slideLayouts/slideLayout243.xml"/><Relationship Id="rId9" Type="http://schemas.openxmlformats.org/officeDocument/2006/relationships/slideLayout" Target="../slideLayouts/slideLayout248.xml"/><Relationship Id="rId14" Type="http://schemas.openxmlformats.org/officeDocument/2006/relationships/slideLayout" Target="../slideLayouts/slideLayout253.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64.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12" Type="http://schemas.openxmlformats.org/officeDocument/2006/relationships/theme" Target="../theme/theme18.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5" Type="http://schemas.openxmlformats.org/officeDocument/2006/relationships/slideLayout" Target="../slideLayouts/slideLayout261.xml"/><Relationship Id="rId10" Type="http://schemas.openxmlformats.org/officeDocument/2006/relationships/slideLayout" Target="../slideLayouts/slideLayout266.xml"/><Relationship Id="rId4" Type="http://schemas.openxmlformats.org/officeDocument/2006/relationships/slideLayout" Target="../slideLayouts/slideLayout260.xml"/><Relationship Id="rId9" Type="http://schemas.openxmlformats.org/officeDocument/2006/relationships/slideLayout" Target="../slideLayouts/slideLayout265.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75.xml"/><Relationship Id="rId13" Type="http://schemas.openxmlformats.org/officeDocument/2006/relationships/slideLayout" Target="../slideLayouts/slideLayout280.xml"/><Relationship Id="rId18" Type="http://schemas.openxmlformats.org/officeDocument/2006/relationships/theme" Target="../theme/theme19.xml"/><Relationship Id="rId3" Type="http://schemas.openxmlformats.org/officeDocument/2006/relationships/slideLayout" Target="../slideLayouts/slideLayout270.xml"/><Relationship Id="rId7" Type="http://schemas.openxmlformats.org/officeDocument/2006/relationships/slideLayout" Target="../slideLayouts/slideLayout274.xml"/><Relationship Id="rId12" Type="http://schemas.openxmlformats.org/officeDocument/2006/relationships/slideLayout" Target="../slideLayouts/slideLayout279.xml"/><Relationship Id="rId17" Type="http://schemas.openxmlformats.org/officeDocument/2006/relationships/slideLayout" Target="../slideLayouts/slideLayout284.xml"/><Relationship Id="rId2" Type="http://schemas.openxmlformats.org/officeDocument/2006/relationships/slideLayout" Target="../slideLayouts/slideLayout269.xml"/><Relationship Id="rId16" Type="http://schemas.openxmlformats.org/officeDocument/2006/relationships/slideLayout" Target="../slideLayouts/slideLayout283.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1" Type="http://schemas.openxmlformats.org/officeDocument/2006/relationships/slideLayout" Target="../slideLayouts/slideLayout278.xml"/><Relationship Id="rId5" Type="http://schemas.openxmlformats.org/officeDocument/2006/relationships/slideLayout" Target="../slideLayouts/slideLayout272.xml"/><Relationship Id="rId15" Type="http://schemas.openxmlformats.org/officeDocument/2006/relationships/slideLayout" Target="../slideLayouts/slideLayout282.xml"/><Relationship Id="rId10" Type="http://schemas.openxmlformats.org/officeDocument/2006/relationships/slideLayout" Target="../slideLayouts/slideLayout277.xml"/><Relationship Id="rId19" Type="http://schemas.openxmlformats.org/officeDocument/2006/relationships/image" Target="../media/image8.png"/><Relationship Id="rId4" Type="http://schemas.openxmlformats.org/officeDocument/2006/relationships/slideLayout" Target="../slideLayouts/slideLayout271.xml"/><Relationship Id="rId9" Type="http://schemas.openxmlformats.org/officeDocument/2006/relationships/slideLayout" Target="../slideLayouts/slideLayout276.xml"/><Relationship Id="rId14" Type="http://schemas.openxmlformats.org/officeDocument/2006/relationships/slideLayout" Target="../slideLayouts/slideLayout28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theme" Target="../theme/theme4.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image" Target="../media/image4.png"/><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theme" Target="../theme/theme5.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theme" Target="../theme/theme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theme" Target="../theme/theme7.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theme" Target="../theme/theme8.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10" Type="http://schemas.openxmlformats.org/officeDocument/2006/relationships/slideLayout" Target="../slideLayouts/slideLayout122.xml"/><Relationship Id="rId19" Type="http://schemas.openxmlformats.org/officeDocument/2006/relationships/image" Target="../media/image8.png"/><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9.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1425"/>
            <a:ext cx="3575050" cy="1806575"/>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Freeform 7"/>
          <p:cNvSpPr/>
          <p:nvPr/>
        </p:nvSpPr>
        <p:spPr>
          <a:xfrm>
            <a:off x="-1588" y="5051425"/>
            <a:ext cx="9145588" cy="180657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822325" y="365125"/>
            <a:ext cx="7521575" cy="5492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1029" name="Text Placeholder 2"/>
          <p:cNvSpPr>
            <a:spLocks noGrp="1"/>
          </p:cNvSpPr>
          <p:nvPr>
            <p:ph type="body" idx="1"/>
          </p:nvPr>
        </p:nvSpPr>
        <p:spPr bwMode="auto">
          <a:xfrm>
            <a:off x="822325" y="1100138"/>
            <a:ext cx="7521575" cy="357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rot="19140000">
            <a:off x="201613" y="5870575"/>
            <a:ext cx="2176462" cy="201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3517900" y="6284913"/>
            <a:ext cx="4724400" cy="274637"/>
          </a:xfrm>
          <a:prstGeom prst="rect">
            <a:avLst/>
          </a:prstGeom>
        </p:spPr>
        <p:txBody>
          <a:bodyPr vert="horz" lIns="91440" tIns="45720" rIns="91440" bIns="45720" rtlCol="0" anchor="ctr"/>
          <a:lstStyle>
            <a:lvl1pPr algn="r">
              <a:defRPr sz="1000" cap="all" spc="200" baseline="0">
                <a:solidFill>
                  <a:srgbClr val="FFFFFF"/>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8401050" y="6170613"/>
            <a:ext cx="503238" cy="503237"/>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pPr fontAlgn="base">
              <a:spcBef>
                <a:spcPct val="0"/>
              </a:spcBef>
              <a:spcAft>
                <a:spcPct val="0"/>
              </a:spcAft>
              <a:defRPr/>
            </a:pPr>
            <a:fld id="{7D697ED5-5F1E-4F65-8F9D-814B210FD7E5}" type="slidenum">
              <a:rPr lang="es-MX">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84739315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0" fontAlgn="base" hangingPunct="0">
        <a:spcBef>
          <a:spcPct val="0"/>
        </a:spcBef>
        <a:spcAft>
          <a:spcPct val="0"/>
        </a:spcAft>
        <a:defRPr sz="2800" kern="1200" cap="all">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Franklin Gothic Medium" pitchFamily="34" charset="0"/>
        </a:defRPr>
      </a:lvl2pPr>
      <a:lvl3pPr algn="l" rtl="0" eaLnBrk="0" fontAlgn="base" hangingPunct="0">
        <a:spcBef>
          <a:spcPct val="0"/>
        </a:spcBef>
        <a:spcAft>
          <a:spcPct val="0"/>
        </a:spcAft>
        <a:defRPr sz="2800">
          <a:solidFill>
            <a:schemeClr val="tx1"/>
          </a:solidFill>
          <a:latin typeface="Franklin Gothic Medium" pitchFamily="34" charset="0"/>
        </a:defRPr>
      </a:lvl3pPr>
      <a:lvl4pPr algn="l" rtl="0" eaLnBrk="0" fontAlgn="base" hangingPunct="0">
        <a:spcBef>
          <a:spcPct val="0"/>
        </a:spcBef>
        <a:spcAft>
          <a:spcPct val="0"/>
        </a:spcAft>
        <a:defRPr sz="2800">
          <a:solidFill>
            <a:schemeClr val="tx1"/>
          </a:solidFill>
          <a:latin typeface="Franklin Gothic Medium" pitchFamily="34" charset="0"/>
        </a:defRPr>
      </a:lvl4pPr>
      <a:lvl5pPr algn="l" rtl="0" eaLnBrk="0" fontAlgn="base" hangingPunct="0">
        <a:spcBef>
          <a:spcPct val="0"/>
        </a:spcBef>
        <a:spcAft>
          <a:spcPct val="0"/>
        </a:spcAft>
        <a:defRPr sz="2800">
          <a:solidFill>
            <a:schemeClr val="tx1"/>
          </a:solidFill>
          <a:latin typeface="Franklin Gothic Medium" pitchFamily="34" charset="0"/>
        </a:defRPr>
      </a:lvl5pPr>
      <a:lvl6pPr marL="457200" algn="l" rtl="0" fontAlgn="base">
        <a:spcBef>
          <a:spcPct val="0"/>
        </a:spcBef>
        <a:spcAft>
          <a:spcPct val="0"/>
        </a:spcAft>
        <a:defRPr sz="2800">
          <a:solidFill>
            <a:schemeClr val="tx1"/>
          </a:solidFill>
          <a:latin typeface="Franklin Gothic Medium" pitchFamily="34" charset="0"/>
        </a:defRPr>
      </a:lvl6pPr>
      <a:lvl7pPr marL="914400" algn="l" rtl="0" fontAlgn="base">
        <a:spcBef>
          <a:spcPct val="0"/>
        </a:spcBef>
        <a:spcAft>
          <a:spcPct val="0"/>
        </a:spcAft>
        <a:defRPr sz="2800">
          <a:solidFill>
            <a:schemeClr val="tx1"/>
          </a:solidFill>
          <a:latin typeface="Franklin Gothic Medium" pitchFamily="34" charset="0"/>
        </a:defRPr>
      </a:lvl7pPr>
      <a:lvl8pPr marL="1371600" algn="l" rtl="0" fontAlgn="base">
        <a:spcBef>
          <a:spcPct val="0"/>
        </a:spcBef>
        <a:spcAft>
          <a:spcPct val="0"/>
        </a:spcAft>
        <a:defRPr sz="2800">
          <a:solidFill>
            <a:schemeClr val="tx1"/>
          </a:solidFill>
          <a:latin typeface="Franklin Gothic Medium" pitchFamily="34" charset="0"/>
        </a:defRPr>
      </a:lvl8pPr>
      <a:lvl9pPr marL="1828800" algn="l" rtl="0" fontAlgn="base">
        <a:spcBef>
          <a:spcPct val="0"/>
        </a:spcBef>
        <a:spcAft>
          <a:spcPct val="0"/>
        </a:spcAft>
        <a:defRPr sz="2800">
          <a:solidFill>
            <a:schemeClr val="tx1"/>
          </a:solidFill>
          <a:latin typeface="Franklin Gothic Medium" pitchFamily="34" charset="0"/>
        </a:defRPr>
      </a:lvl9pPr>
    </p:titleStyle>
    <p:bodyStyle>
      <a:lvl1pPr marL="342900" indent="-342900" algn="l" rtl="0" eaLnBrk="0" fontAlgn="base" hangingPunct="0">
        <a:spcBef>
          <a:spcPts val="800"/>
        </a:spcBef>
        <a:spcAft>
          <a:spcPct val="0"/>
        </a:spcAft>
        <a:buFont typeface="Arial" charset="0"/>
        <a:defRPr sz="1600" b="1" kern="1200">
          <a:solidFill>
            <a:schemeClr val="tx1"/>
          </a:solidFill>
          <a:latin typeface="+mn-lt"/>
          <a:ea typeface="+mn-ea"/>
          <a:cs typeface="+mn-cs"/>
        </a:defRPr>
      </a:lvl1pPr>
      <a:lvl2pPr marL="173038" indent="-173038"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2pPr>
      <a:lvl3pPr marL="401638" indent="-163513"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3pPr>
      <a:lvl4pPr marL="630238" indent="-163513"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4pPr>
      <a:lvl5pPr marL="858838" indent="-173038"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106380696"/>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49069607"/>
      </p:ext>
    </p:extLst>
  </p:cSld>
  <p:clrMap bg1="lt1" tx1="dk1" bg2="lt2" tx2="dk2" accent1="accent1" accent2="accent2" accent3="accent3" accent4="accent4" accent5="accent5" accent6="accent6" hlink="hlink" folHlink="folHlink"/>
  <p:sldLayoutIdLst>
    <p:sldLayoutId id="2147484149" r:id="rId1"/>
    <p:sldLayoutId id="2147484150" r:id="rId2"/>
    <p:sldLayoutId id="2147484151" r:id="rId3"/>
    <p:sldLayoutId id="2147484152" r:id="rId4"/>
    <p:sldLayoutId id="2147484153" r:id="rId5"/>
    <p:sldLayoutId id="2147484154" r:id="rId6"/>
    <p:sldLayoutId id="2147484155" r:id="rId7"/>
    <p:sldLayoutId id="2147484156" r:id="rId8"/>
    <p:sldLayoutId id="2147484157" r:id="rId9"/>
    <p:sldLayoutId id="2147484158" r:id="rId10"/>
    <p:sldLayoutId id="21474841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277181860"/>
      </p:ext>
    </p:extLst>
  </p:cSld>
  <p:clrMap bg1="dk1" tx1="lt1" bg2="dk2" tx2="lt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 id="2147484245" r:id="rId13"/>
    <p:sldLayoutId id="2147484246" r:id="rId14"/>
    <p:sldLayoutId id="2147484247" r:id="rId15"/>
    <p:sldLayoutId id="2147484248" r:id="rId16"/>
    <p:sldLayoutId id="2147484249"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cxnSp>
          <p:nvCxnSpPr>
            <p:cNvPr id="7" name="Straight Connector 6"/>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102374789"/>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239810628"/>
      </p:ext>
    </p:extLst>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 id="2147484280" r:id="rId13"/>
    <p:sldLayoutId id="2147484281" r:id="rId14"/>
    <p:sldLayoutId id="2147484282" r:id="rId15"/>
    <p:sldLayoutId id="214748428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4610093"/>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617287409"/>
      </p:ext>
    </p:extLst>
  </p:cSld>
  <p:clrMap bg1="dk1" tx1="lt1" bg2="dk2" tx2="lt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 id="2147484308" r:id="rId12"/>
    <p:sldLayoutId id="2147484309" r:id="rId13"/>
    <p:sldLayoutId id="2147484310" r:id="rId14"/>
    <p:sldLayoutId id="2147484311" r:id="rId15"/>
    <p:sldLayoutId id="2147484312" r:id="rId16"/>
    <p:sldLayoutId id="2147484313"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507234026"/>
      </p:ext>
    </p:extLst>
  </p:cSld>
  <p:clrMap bg1="dk1" tx1="lt1" bg2="dk2" tx2="lt2" accent1="accent1" accent2="accent2" accent3="accent3" accent4="accent4" accent5="accent5" accent6="accent6" hlink="hlink" folHlink="folHlink"/>
  <p:sldLayoutIdLst>
    <p:sldLayoutId id="2147484315" r:id="rId1"/>
    <p:sldLayoutId id="2147484316" r:id="rId2"/>
    <p:sldLayoutId id="2147484317" r:id="rId3"/>
    <p:sldLayoutId id="2147484318" r:id="rId4"/>
    <p:sldLayoutId id="2147484319" r:id="rId5"/>
    <p:sldLayoutId id="2147484320" r:id="rId6"/>
    <p:sldLayoutId id="2147484321" r:id="rId7"/>
    <p:sldLayoutId id="2147484322" r:id="rId8"/>
    <p:sldLayoutId id="2147484323" r:id="rId9"/>
    <p:sldLayoutId id="2147484324" r:id="rId10"/>
    <p:sldLayoutId id="2147484325" r:id="rId11"/>
    <p:sldLayoutId id="2147484326" r:id="rId12"/>
    <p:sldLayoutId id="2147484327" r:id="rId13"/>
    <p:sldLayoutId id="2147484328" r:id="rId14"/>
    <p:sldLayoutId id="2147484329" r:id="rId15"/>
    <p:sldLayoutId id="2147484330" r:id="rId16"/>
    <p:sldLayoutId id="214748433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184111244"/>
      </p:ext>
    </p:extLst>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19">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2575989"/>
      </p:ext>
    </p:extLst>
  </p:cSld>
  <p:clrMap bg1="dk1" tx1="lt1" bg2="dk2" tx2="lt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 id="2147484356" r:id="rId12"/>
    <p:sldLayoutId id="2147484357" r:id="rId13"/>
    <p:sldLayoutId id="2147484358" r:id="rId14"/>
    <p:sldLayoutId id="2147484359" r:id="rId15"/>
    <p:sldLayoutId id="2147484360" r:id="rId16"/>
    <p:sldLayoutId id="2147484361"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5312121"/>
      </p:ext>
    </p:extLst>
  </p:cSld>
  <p:clrMap bg1="dk1" tx1="lt1" bg2="dk2"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1704060119"/>
      </p:ext>
    </p:extLst>
  </p:cSld>
  <p:clrMap bg1="dk1" tx1="lt1" bg2="dk2" tx2="lt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 id="2147483863" r:id="rId16"/>
    <p:sldLayoutId id="2147483864"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008777540"/>
      </p:ext>
    </p:extLst>
  </p:cSld>
  <p:clrMap bg1="dk1" tx1="lt1" bg2="dk2" tx2="lt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752309304"/>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640582003"/>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3630345279"/>
      </p:ext>
    </p:extLst>
  </p:cSld>
  <p:clrMap bg1="dk1" tx1="lt1" bg2="dk2" tx2="lt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 id="2147484030" r:id="rId12"/>
    <p:sldLayoutId id="2147484031" r:id="rId13"/>
    <p:sldLayoutId id="2147484032" r:id="rId14"/>
    <p:sldLayoutId id="2147484033" r:id="rId15"/>
    <p:sldLayoutId id="2147484034" r:id="rId16"/>
    <p:sldLayoutId id="2147484035"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19">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2526055339"/>
      </p:ext>
    </p:extLst>
  </p:cSld>
  <p:clrMap bg1="dk1" tx1="lt1" bg2="dk2" tx2="lt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 id="2147484089" r:id="rId12"/>
    <p:sldLayoutId id="2147484090" r:id="rId13"/>
    <p:sldLayoutId id="2147484091" r:id="rId14"/>
    <p:sldLayoutId id="2147484092" r:id="rId15"/>
    <p:sldLayoutId id="2147484093" r:id="rId16"/>
    <p:sldLayoutId id="2147484094"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s-MX">
              <a:latin typeface="Arial" charset="0"/>
            </a:endParaRPr>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7D697ED5-5F1E-4F65-8F9D-814B210FD7E5}" type="slidenum">
              <a:rPr lang="es-MX" smtClean="0">
                <a:latin typeface="Arial" charset="0"/>
              </a:rPr>
              <a:pPr fontAlgn="base">
                <a:spcBef>
                  <a:spcPct val="0"/>
                </a:spcBef>
                <a:spcAft>
                  <a:spcPct val="0"/>
                </a:spcAft>
                <a:defRPr/>
              </a:pPr>
              <a:t>‹Nº›</a:t>
            </a:fld>
            <a:endParaRPr lang="es-MX">
              <a:latin typeface="Arial" charset="0"/>
            </a:endParaRPr>
          </a:p>
        </p:txBody>
      </p:sp>
    </p:spTree>
    <p:extLst>
      <p:ext uri="{BB962C8B-B14F-4D97-AF65-F5344CB8AC3E}">
        <p14:creationId xmlns:p14="http://schemas.microsoft.com/office/powerpoint/2010/main" val="4173928941"/>
      </p:ext>
    </p:extLst>
  </p:cSld>
  <p:clrMap bg1="lt1" tx1="dk1" bg2="lt2" tx2="dk2" accent1="accent1" accent2="accent2" accent3="accent3" accent4="accent4" accent5="accent5" accent6="accent6" hlink="hlink" folHlink="folHlink"/>
  <p:sldLayoutIdLst>
    <p:sldLayoutId id="2147484113"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4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6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14.xml"/><Relationship Id="rId5" Type="http://schemas.openxmlformats.org/officeDocument/2006/relationships/image" Target="../media/image51.jpeg"/><Relationship Id="rId4" Type="http://schemas.openxmlformats.org/officeDocument/2006/relationships/hyperlink" Target="https://www.google.com.mx/url?sa=i&amp;rct=j&amp;q=&amp;esrc=s&amp;frm=1&amp;source=images&amp;cd=&amp;cad=rja&amp;docid=wIcRrMgxMaYpvM&amp;tbnid=n938g8T08jdUnM:&amp;ved=0CAUQjRw&amp;url=https://www.puntmagicbarcelona.com/blog-rossana-tarot-magia/%C2%BFque-es-el-mal-de-ojo&amp;ei=XcTpUoj5GZLZoAT0h4HoBw&amp;bvm=bv.60444564,d.cGU&amp;psig=AFQjCNGeYQ5gpx0dDySfacNPlvwhBzzSMw&amp;ust=1391138248665221"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19.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58.xml"/><Relationship Id="rId4" Type="http://schemas.openxmlformats.org/officeDocument/2006/relationships/image" Target="../media/image56.gif"/></Relationships>
</file>

<file path=ppt/slides/_rels/slide3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58.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85.xml"/></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46.xml"/></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158.xml"/></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69.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58.xml"/></Relationships>
</file>

<file path=ppt/slides/_rels/slide4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58.xml"/></Relationships>
</file>

<file path=ppt/slides/_rels/slide4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58.xml"/></Relationships>
</file>

<file path=ppt/slides/_rels/slide4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8.xml"/></Relationships>
</file>

<file path=ppt/slides/_rels/slide4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0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186.xml"/></Relationships>
</file>

<file path=ppt/slides/_rels/slide5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58.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19.xml"/></Relationships>
</file>

<file path=ppt/slides/_rels/slide5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119.xml"/></Relationships>
</file>

<file path=ppt/slides/_rels/slide5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19.xml"/></Relationships>
</file>

<file path=ppt/slides/_rels/slide5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02.xml"/></Relationships>
</file>

<file path=ppt/slides/_rels/slide56.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119.xml"/></Relationships>
</file>

<file path=ppt/slides/_rels/slide5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1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4.xml"/></Relationships>
</file>

<file path=ppt/slides/_rels/slide5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186.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31.xml"/></Relationships>
</file>

<file path=ppt/slides/_rels/slide6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19.xml"/></Relationships>
</file>

<file path=ppt/slides/_rels/slide6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36.xml"/></Relationships>
</file>

<file path=ppt/slides/_rels/slide6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19.xml"/></Relationships>
</file>

<file path=ppt/slides/_rels/slide6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png"/><Relationship Id="rId1" Type="http://schemas.openxmlformats.org/officeDocument/2006/relationships/slideLayout" Target="../slideLayouts/slideLayout119.xml"/></Relationships>
</file>

<file path=ppt/slides/_rels/slide6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19.xml"/></Relationships>
</file>

<file path=ppt/slides/_rels/slide6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47.xml"/></Relationships>
</file>

<file path=ppt/slides/_rels/slide6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47.xml"/></Relationships>
</file>

<file path=ppt/slides/_rels/slide6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169.xml"/></Relationships>
</file>

<file path=ppt/slides/_rels/slide6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7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19.xml"/></Relationships>
</file>

<file path=ppt/slides/_rels/slide7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58.xml"/></Relationships>
</file>

<file path=ppt/slides/_rels/slide7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86.xml"/></Relationships>
</file>

<file path=ppt/slides/_rels/slide7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16.xml"/></Relationships>
</file>

<file path=ppt/slides/_rels/slide7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02.xml"/></Relationships>
</file>

<file path=ppt/slides/_rels/slide76.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58.xml"/></Relationships>
</file>

<file path=ppt/slides/_rels/slide77.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1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7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58.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8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58.xml"/></Relationships>
</file>

<file path=ppt/slides/_rels/slide8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19.xml"/></Relationships>
</file>

<file path=ppt/slides/_rels/slide8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19.xml"/></Relationships>
</file>

<file path=ppt/slides/_rels/slide84.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19.xml"/></Relationships>
</file>

<file path=ppt/slides/_rels/slide8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15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29.xml"/></Relationships>
</file>

<file path=ppt/slides/_rels/slide8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19.xml"/></Relationships>
</file>

<file path=ppt/slides/_rels/slide88.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19.xml"/></Relationships>
</file>

<file path=ppt/slides/_rels/slide89.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55.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hyperlink" Target="http://www.google.com.mx/url?sa=i&amp;rct=j&amp;q=&amp;esrc=s&amp;frm=1&amp;source=images&amp;cd=&amp;cad=rja&amp;docid=7zfHgjiIucqo9M&amp;tbnid=hSRQfUTeUyPDpM:&amp;ved=0CAUQjRw&amp;url=http://www.sihpac.com.mx/tiendavirtualvermodel.cfm?Modelo_ID=166492&amp;ma68mtno=5181&amp;ei=ns3pUtn-G5ThoATHz4GQBw&amp;bvm=bv.60444564,d.cGU&amp;psig=AFQjCNEnw9CoVFsLEEjsYUE45BfjXJjepA&amp;ust=1391140579396843" TargetMode="External"/><Relationship Id="rId1" Type="http://schemas.openxmlformats.org/officeDocument/2006/relationships/slideLayout" Target="../slideLayouts/slideLayout166.xml"/></Relationships>
</file>

<file path=ppt/slides/_rels/slide91.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5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9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923" y="1653512"/>
            <a:ext cx="8208912" cy="792088"/>
          </a:xfrm>
        </p:spPr>
        <p:txBody>
          <a:bodyPr>
            <a:noAutofit/>
          </a:bodyPr>
          <a:lstStyle/>
          <a:p>
            <a:pPr algn="ctr"/>
            <a:r>
              <a:rPr lang="es-MX" sz="5400" b="1" i="1" dirty="0" smtClean="0">
                <a:solidFill>
                  <a:schemeClr val="accent1"/>
                </a:solidFill>
              </a:rPr>
              <a:t>La Reforma en </a:t>
            </a:r>
          </a:p>
          <a:p>
            <a:pPr algn="ctr"/>
            <a:r>
              <a:rPr lang="es-MX" sz="5400" b="1" i="1" dirty="0" smtClean="0">
                <a:solidFill>
                  <a:schemeClr val="accent1"/>
                </a:solidFill>
              </a:rPr>
              <a:t>Materia Aduanera</a:t>
            </a:r>
          </a:p>
        </p:txBody>
      </p:sp>
      <p:sp>
        <p:nvSpPr>
          <p:cNvPr id="6" name="TextBox 5"/>
          <p:cNvSpPr txBox="1"/>
          <p:nvPr/>
        </p:nvSpPr>
        <p:spPr>
          <a:xfrm>
            <a:off x="251520" y="3277433"/>
            <a:ext cx="8640960" cy="738664"/>
          </a:xfrm>
          <a:prstGeom prst="rect">
            <a:avLst/>
          </a:prstGeom>
          <a:noFill/>
        </p:spPr>
        <p:txBody>
          <a:bodyPr wrap="square" rtlCol="0">
            <a:spAutoFit/>
          </a:bodyPr>
          <a:lstStyle/>
          <a:p>
            <a:pPr algn="ctr"/>
            <a:endParaRPr lang="es-MX" dirty="0" smtClean="0">
              <a:solidFill>
                <a:prstClr val="black"/>
              </a:solidFill>
            </a:endParaRPr>
          </a:p>
          <a:p>
            <a:pPr algn="ctr"/>
            <a:r>
              <a:rPr lang="es-MX" sz="2400" b="1" dirty="0" smtClean="0">
                <a:solidFill>
                  <a:srgbClr val="002060"/>
                </a:solidFill>
              </a:rPr>
              <a:t>Lic. Y M.D. Renato Brassea Eguía</a:t>
            </a:r>
            <a:endParaRPr lang="en-US" b="1" dirty="0">
              <a:solidFill>
                <a:srgbClr val="002060"/>
              </a:solidFill>
            </a:endParaRPr>
          </a:p>
        </p:txBody>
      </p:sp>
      <p:pic>
        <p:nvPicPr>
          <p:cNvPr id="7" name="Picture 4" descr="http://www.libreriacosmos.com.mx/tienda/fotos/leyaduaner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981539">
            <a:off x="506241" y="4322253"/>
            <a:ext cx="775267" cy="116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0875" y="5116465"/>
            <a:ext cx="1519007" cy="1175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6421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
          <p:cNvSpPr>
            <a:spLocks noGrp="1" noChangeArrowheads="1"/>
          </p:cNvSpPr>
          <p:nvPr>
            <p:ph type="title"/>
          </p:nvPr>
        </p:nvSpPr>
        <p:spPr/>
        <p:txBody>
          <a:bodyPr/>
          <a:lstStyle/>
          <a:p>
            <a:pPr eaLnBrk="1" fontAlgn="auto" hangingPunct="1">
              <a:spcAft>
                <a:spcPts val="0"/>
              </a:spcAft>
              <a:defRPr/>
            </a:pPr>
            <a:r>
              <a:rPr lang="es-ES_tradnl" dirty="0" smtClean="0">
                <a:solidFill>
                  <a:schemeClr val="accent2"/>
                </a:solidFill>
              </a:rPr>
              <a:t>Código Fiscal de la Federación</a:t>
            </a:r>
            <a:br>
              <a:rPr lang="es-ES_tradnl" dirty="0" smtClean="0">
                <a:solidFill>
                  <a:schemeClr val="accent2"/>
                </a:solidFill>
              </a:rPr>
            </a:br>
            <a:r>
              <a:rPr lang="es-ES_tradnl" dirty="0">
                <a:solidFill>
                  <a:schemeClr val="accent2"/>
                </a:solidFill>
              </a:rPr>
              <a:t>5</a:t>
            </a:r>
            <a:r>
              <a:rPr lang="es-ES_tradnl" dirty="0" smtClean="0">
                <a:solidFill>
                  <a:schemeClr val="accent2"/>
                </a:solidFill>
              </a:rPr>
              <a:t>.- Inscripción en el registro federal de contribuyentes</a:t>
            </a:r>
            <a:endParaRPr lang="es-MX" dirty="0" smtClean="0">
              <a:solidFill>
                <a:schemeClr val="accent2"/>
              </a:solidFill>
            </a:endParaRPr>
          </a:p>
        </p:txBody>
      </p:sp>
      <p:sp>
        <p:nvSpPr>
          <p:cNvPr id="28675" name="Text Box 7"/>
          <p:cNvSpPr txBox="1">
            <a:spLocks noChangeArrowheads="1"/>
          </p:cNvSpPr>
          <p:nvPr/>
        </p:nvSpPr>
        <p:spPr bwMode="auto">
          <a:xfrm>
            <a:off x="122238" y="1196975"/>
            <a:ext cx="885825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dirty="0">
                <a:solidFill>
                  <a:prstClr val="black"/>
                </a:solidFill>
              </a:rPr>
              <a:t>Artículo 27. Las personas morales, así como las personas físicas que deban presentar declaraciones periódicas o que estén obligadas a expedir comprobantes fiscales digitales por Internet por los actos o actividades que realicen o por los ingresos que perciban, </a:t>
            </a:r>
            <a:r>
              <a:rPr lang="es-ES_tradnl" altLang="es-MX" b="1" u="sng" dirty="0">
                <a:solidFill>
                  <a:srgbClr val="FF0000"/>
                </a:solidFill>
              </a:rPr>
              <a:t>o que hayan abierto una cuenta a su nombre en las entidades del sistema financiero o en las sociedades cooperativas de ahorro y préstamo</a:t>
            </a:r>
            <a:r>
              <a:rPr lang="es-ES_tradnl" altLang="es-MX" dirty="0">
                <a:solidFill>
                  <a:prstClr val="black"/>
                </a:solidFill>
              </a:rPr>
              <a:t>, en las que reciban depósitos o realicen operaciones susceptibles de ser sujetas de contribuciones, </a:t>
            </a:r>
            <a:r>
              <a:rPr lang="es-ES_tradnl" altLang="es-MX" b="1" dirty="0">
                <a:solidFill>
                  <a:srgbClr val="FF0000"/>
                </a:solidFill>
              </a:rPr>
              <a:t>deberán solicitar su inscripción en el registro federal de contribuyentes, proporcionar la información relacionada con su identidad, su domicilio y, en general, sobre su situación fiscal, mediante los avisos que se establecen en el Reglamento de este Código.</a:t>
            </a:r>
          </a:p>
        </p:txBody>
      </p:sp>
      <p:pic>
        <p:nvPicPr>
          <p:cNvPr id="28676" name="Picture 7" descr="http://www.enlacemexico.info/images/stories/informacion/Las_notas/131111/NN_rfc_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59238"/>
            <a:ext cx="9144000"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4377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fontAlgn="auto" hangingPunct="1">
              <a:spcAft>
                <a:spcPts val="0"/>
              </a:spcAft>
              <a:defRPr/>
            </a:pPr>
            <a:r>
              <a:rPr lang="es-ES_tradnl" b="1" i="1" dirty="0" smtClean="0">
                <a:solidFill>
                  <a:schemeClr val="accent2"/>
                </a:solidFill>
                <a:latin typeface="Arial" pitchFamily="34" charset="0"/>
                <a:cs typeface="Arial" pitchFamily="34" charset="0"/>
              </a:rPr>
              <a:t>Código Fiscal de la Federación</a:t>
            </a:r>
            <a:br>
              <a:rPr lang="es-ES_tradnl" b="1" i="1" dirty="0" smtClean="0">
                <a:solidFill>
                  <a:schemeClr val="accent2"/>
                </a:solidFill>
                <a:latin typeface="Arial" pitchFamily="34" charset="0"/>
                <a:cs typeface="Arial" pitchFamily="34" charset="0"/>
              </a:rPr>
            </a:br>
            <a:r>
              <a:rPr lang="es-ES_tradnl" b="1" i="1" dirty="0" smtClean="0">
                <a:solidFill>
                  <a:schemeClr val="accent2"/>
                </a:solidFill>
                <a:latin typeface="Arial" pitchFamily="34" charset="0"/>
                <a:cs typeface="Arial" pitchFamily="34" charset="0"/>
              </a:rPr>
              <a:t>6.- Revisiones electrónicas</a:t>
            </a:r>
            <a:endParaRPr lang="es-MX" b="1" i="1" dirty="0" smtClean="0">
              <a:solidFill>
                <a:schemeClr val="accent2"/>
              </a:solidFill>
              <a:latin typeface="Arial" pitchFamily="34" charset="0"/>
              <a:cs typeface="Arial" pitchFamily="34" charset="0"/>
            </a:endParaRPr>
          </a:p>
        </p:txBody>
      </p:sp>
      <p:sp>
        <p:nvSpPr>
          <p:cNvPr id="14339" name="Text Box 4"/>
          <p:cNvSpPr txBox="1">
            <a:spLocks noChangeArrowheads="1"/>
          </p:cNvSpPr>
          <p:nvPr/>
        </p:nvSpPr>
        <p:spPr bwMode="auto">
          <a:xfrm>
            <a:off x="-36513" y="1252538"/>
            <a:ext cx="4932363" cy="5632450"/>
          </a:xfrm>
          <a:prstGeom prst="rect">
            <a:avLst/>
          </a:prstGeom>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000" dirty="0" smtClean="0">
                <a:solidFill>
                  <a:prstClr val="black"/>
                </a:solidFill>
              </a:rPr>
              <a:t>Artículo 42.- Las autoridades fiscales a fin de comprobar que los contribuyentes, los responsables solidarios o los terceros con ellos relacionados han cumplido con las disposiciones fiscales y en su caso, determinar las contribuciones omitidas o los créditos fiscales…estarán facultadas para:</a:t>
            </a:r>
          </a:p>
          <a:p>
            <a:pPr algn="just" eaLnBrk="1" hangingPunct="1">
              <a:defRPr/>
            </a:pPr>
            <a:r>
              <a:rPr lang="es-ES_tradnl" altLang="es-MX" sz="2000" dirty="0" smtClean="0">
                <a:solidFill>
                  <a:prstClr val="black"/>
                </a:solidFill>
              </a:rPr>
              <a:t>…</a:t>
            </a:r>
          </a:p>
          <a:p>
            <a:pPr algn="just" eaLnBrk="1" hangingPunct="1">
              <a:defRPr/>
            </a:pPr>
            <a:r>
              <a:rPr lang="es-ES_tradnl" altLang="es-MX" sz="2000" b="1" dirty="0" smtClean="0">
                <a:solidFill>
                  <a:srgbClr val="FF0000"/>
                </a:solidFill>
              </a:rPr>
              <a:t>IX. Practicar revisiones electrónicas a los contribuyentes, responsables solidarios o terceros con ellos relacionados, </a:t>
            </a:r>
            <a:r>
              <a:rPr lang="es-ES_tradnl" altLang="es-MX" sz="2000" b="1" u="sng" dirty="0" smtClean="0">
                <a:solidFill>
                  <a:prstClr val="black"/>
                </a:solidFill>
              </a:rPr>
              <a:t>basándose en el análisis de la información y documentación que obre en poder de la autoridad</a:t>
            </a:r>
            <a:r>
              <a:rPr lang="es-ES_tradnl" altLang="es-MX" sz="2000" b="1" dirty="0" smtClean="0">
                <a:solidFill>
                  <a:srgbClr val="FF0000"/>
                </a:solidFill>
              </a:rPr>
              <a:t>, sobre uno o más rubros o conceptos específicos de una o varias contribuciones.</a:t>
            </a:r>
            <a:endParaRPr lang="es-MX" altLang="es-MX" sz="2000" b="1" dirty="0" smtClean="0">
              <a:solidFill>
                <a:srgbClr val="FF0000"/>
              </a:solidFill>
            </a:endParaRPr>
          </a:p>
        </p:txBody>
      </p:sp>
      <p:pic>
        <p:nvPicPr>
          <p:cNvPr id="29700" name="Picture 6" descr="Ima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5850" y="1252538"/>
            <a:ext cx="43561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049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fontAlgn="auto" hangingPunct="1">
              <a:spcAft>
                <a:spcPts val="0"/>
              </a:spcAft>
              <a:defRPr/>
            </a:pPr>
            <a:r>
              <a:rPr lang="es-ES_tradnl" b="1" i="1" dirty="0" smtClean="0">
                <a:solidFill>
                  <a:schemeClr val="accent2"/>
                </a:solidFill>
                <a:latin typeface="Arial" pitchFamily="34" charset="0"/>
                <a:cs typeface="Arial" pitchFamily="34" charset="0"/>
              </a:rPr>
              <a:t>Código Fiscal de la Federación</a:t>
            </a:r>
            <a:br>
              <a:rPr lang="es-ES_tradnl" b="1" i="1" dirty="0" smtClean="0">
                <a:solidFill>
                  <a:schemeClr val="accent2"/>
                </a:solidFill>
                <a:latin typeface="Arial" pitchFamily="34" charset="0"/>
                <a:cs typeface="Arial" pitchFamily="34" charset="0"/>
              </a:rPr>
            </a:br>
            <a:r>
              <a:rPr lang="es-ES_tradnl" b="1" i="1" dirty="0" smtClean="0">
                <a:solidFill>
                  <a:schemeClr val="accent2"/>
                </a:solidFill>
                <a:latin typeface="Arial" pitchFamily="34" charset="0"/>
                <a:cs typeface="Arial" pitchFamily="34" charset="0"/>
              </a:rPr>
              <a:t>6.- Revisiones electrónicas</a:t>
            </a:r>
            <a:endParaRPr lang="es-MX" b="1" i="1" dirty="0" smtClean="0">
              <a:solidFill>
                <a:schemeClr val="accent2"/>
              </a:solidFill>
              <a:latin typeface="Arial" pitchFamily="34" charset="0"/>
              <a:cs typeface="Arial" pitchFamily="34" charset="0"/>
            </a:endParaRPr>
          </a:p>
        </p:txBody>
      </p:sp>
      <p:sp>
        <p:nvSpPr>
          <p:cNvPr id="15363" name="Text Box 4"/>
          <p:cNvSpPr txBox="1">
            <a:spLocks noChangeArrowheads="1"/>
          </p:cNvSpPr>
          <p:nvPr/>
        </p:nvSpPr>
        <p:spPr bwMode="auto">
          <a:xfrm>
            <a:off x="250825" y="1196975"/>
            <a:ext cx="8785225" cy="1016000"/>
          </a:xfrm>
          <a:prstGeom prst="rect">
            <a:avLst/>
          </a:prstGeom>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000" dirty="0" smtClean="0">
                <a:solidFill>
                  <a:prstClr val="black"/>
                </a:solidFill>
              </a:rPr>
              <a:t>Artículo 53-B. Para los efectos de lo dispuesto en el artículo 42, fracción IX de este Código, las revisiones electrónicas se realizarán conforme a lo siguiente: </a:t>
            </a:r>
            <a:endParaRPr lang="es-MX" altLang="es-MX" sz="2000" dirty="0" smtClean="0">
              <a:solidFill>
                <a:prstClr val="black"/>
              </a:solidFill>
            </a:endParaRPr>
          </a:p>
        </p:txBody>
      </p:sp>
      <p:sp>
        <p:nvSpPr>
          <p:cNvPr id="15364" name="Text Box 5"/>
          <p:cNvSpPr txBox="1">
            <a:spLocks noChangeArrowheads="1"/>
          </p:cNvSpPr>
          <p:nvPr/>
        </p:nvSpPr>
        <p:spPr bwMode="auto">
          <a:xfrm>
            <a:off x="5795963" y="2446338"/>
            <a:ext cx="3240087" cy="1630362"/>
          </a:xfrm>
          <a:prstGeom prst="rect">
            <a:avLst/>
          </a:prstGeom>
          <a:solidFill>
            <a:srgbClr val="FFFF00"/>
          </a:solidFill>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000" dirty="0" smtClean="0">
                <a:solidFill>
                  <a:prstClr val="black"/>
                </a:solidFill>
              </a:rPr>
              <a:t>2.- 15 días siguientes, el contribuyente, presente pruebas y documentación para desvirtuar las irregularidades.</a:t>
            </a:r>
            <a:endParaRPr lang="es-MX" altLang="es-MX" sz="2000" dirty="0" smtClean="0">
              <a:solidFill>
                <a:prstClr val="black"/>
              </a:solidFill>
            </a:endParaRPr>
          </a:p>
        </p:txBody>
      </p:sp>
      <p:sp>
        <p:nvSpPr>
          <p:cNvPr id="30725" name="Text Box 6"/>
          <p:cNvSpPr txBox="1">
            <a:spLocks noChangeArrowheads="1"/>
          </p:cNvSpPr>
          <p:nvPr/>
        </p:nvSpPr>
        <p:spPr bwMode="auto">
          <a:xfrm>
            <a:off x="6084888" y="4192588"/>
            <a:ext cx="2663825" cy="13239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dirty="0">
                <a:solidFill>
                  <a:prstClr val="black"/>
                </a:solidFill>
              </a:rPr>
              <a:t>4.- El contribuyente contará con 10 días para cumplir con el requerimiento.</a:t>
            </a:r>
            <a:endParaRPr lang="es-MX" altLang="es-MX" sz="2000" dirty="0">
              <a:solidFill>
                <a:prstClr val="black"/>
              </a:solidFill>
            </a:endParaRPr>
          </a:p>
        </p:txBody>
      </p:sp>
      <p:sp>
        <p:nvSpPr>
          <p:cNvPr id="30726" name="Text Box 7"/>
          <p:cNvSpPr txBox="1">
            <a:spLocks noChangeArrowheads="1"/>
          </p:cNvSpPr>
          <p:nvPr/>
        </p:nvSpPr>
        <p:spPr bwMode="auto">
          <a:xfrm>
            <a:off x="4643438" y="5653088"/>
            <a:ext cx="4203700" cy="10160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dirty="0">
                <a:solidFill>
                  <a:prstClr val="black"/>
                </a:solidFill>
              </a:rPr>
              <a:t>6.- En caso de que el contribuyente no aporte pruebas, la resolución provisional será definitiva.</a:t>
            </a:r>
            <a:endParaRPr lang="es-MX" altLang="es-MX" sz="2000" dirty="0">
              <a:solidFill>
                <a:prstClr val="black"/>
              </a:solidFill>
            </a:endParaRPr>
          </a:p>
        </p:txBody>
      </p:sp>
      <p:sp>
        <p:nvSpPr>
          <p:cNvPr id="30727" name="Text Box 8"/>
          <p:cNvSpPr txBox="1">
            <a:spLocks noChangeArrowheads="1"/>
          </p:cNvSpPr>
          <p:nvPr/>
        </p:nvSpPr>
        <p:spPr bwMode="auto">
          <a:xfrm>
            <a:off x="169863" y="5661025"/>
            <a:ext cx="3681412" cy="10160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a:solidFill>
                  <a:prstClr val="black"/>
                </a:solidFill>
              </a:rPr>
              <a:t>5.- La autoridad contará con 40 días para la emisión y notificación de la resolución.</a:t>
            </a:r>
            <a:endParaRPr lang="es-MX" altLang="es-MX" sz="2000">
              <a:solidFill>
                <a:prstClr val="black"/>
              </a:solidFill>
            </a:endParaRPr>
          </a:p>
        </p:txBody>
      </p:sp>
      <p:sp>
        <p:nvSpPr>
          <p:cNvPr id="30728" name="Text Box 9"/>
          <p:cNvSpPr txBox="1">
            <a:spLocks noChangeArrowheads="1"/>
          </p:cNvSpPr>
          <p:nvPr/>
        </p:nvSpPr>
        <p:spPr bwMode="auto">
          <a:xfrm>
            <a:off x="204788" y="3957638"/>
            <a:ext cx="2998787" cy="16319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dirty="0">
                <a:solidFill>
                  <a:prstClr val="black"/>
                </a:solidFill>
              </a:rPr>
              <a:t>3.- En caso necesario, dentro de los 10 días, la autoridad efectuará un segundo requerimiento al contribuyente.</a:t>
            </a:r>
            <a:endParaRPr lang="es-MX" altLang="es-MX" sz="2000" dirty="0">
              <a:solidFill>
                <a:prstClr val="black"/>
              </a:solidFill>
            </a:endParaRPr>
          </a:p>
        </p:txBody>
      </p:sp>
      <p:sp>
        <p:nvSpPr>
          <p:cNvPr id="15369" name="Text Box 10"/>
          <p:cNvSpPr txBox="1">
            <a:spLocks noChangeArrowheads="1"/>
          </p:cNvSpPr>
          <p:nvPr/>
        </p:nvSpPr>
        <p:spPr bwMode="auto">
          <a:xfrm>
            <a:off x="204788" y="2370138"/>
            <a:ext cx="2927350" cy="1477962"/>
          </a:xfrm>
          <a:prstGeom prst="rect">
            <a:avLst/>
          </a:prstGeom>
          <a:solidFill>
            <a:schemeClr val="accent1">
              <a:lumMod val="60000"/>
              <a:lumOff val="40000"/>
            </a:schemeClr>
          </a:solidFill>
          <a:ln>
            <a:noFill/>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s-ES_tradnl" altLang="es-MX" dirty="0" smtClean="0">
                <a:solidFill>
                  <a:prstClr val="black"/>
                </a:solidFill>
              </a:rPr>
              <a:t>1.- Con la información que obre en poder de la autoridad, resolución provisional con la </a:t>
            </a:r>
            <a:r>
              <a:rPr lang="es-ES_tradnl" altLang="es-MX" dirty="0" err="1" smtClean="0">
                <a:solidFill>
                  <a:prstClr val="black"/>
                </a:solidFill>
              </a:rPr>
              <a:t>preliquidación</a:t>
            </a:r>
            <a:r>
              <a:rPr lang="es-ES_tradnl" altLang="es-MX" dirty="0" smtClean="0">
                <a:solidFill>
                  <a:prstClr val="black"/>
                </a:solidFill>
              </a:rPr>
              <a:t>.</a:t>
            </a:r>
            <a:endParaRPr lang="es-MX" altLang="es-MX" dirty="0" smtClean="0">
              <a:solidFill>
                <a:prstClr val="black"/>
              </a:solidFill>
            </a:endParaRPr>
          </a:p>
        </p:txBody>
      </p:sp>
      <p:pic>
        <p:nvPicPr>
          <p:cNvPr id="30730" name="Picture 12" descr="https://encrypted-tbn3.gstatic.com/images?q=tbn:ANd9GcQ9mD7wljquZYWTNbRnEizWn6HH8Gt1R7IFrJyMeW5krjq17HOoO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364" y="2404615"/>
            <a:ext cx="2268810" cy="252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674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ipe(down)">
                                      <p:cBhvr>
                                        <p:cTn id="7" dur="580">
                                          <p:stCondLst>
                                            <p:cond delay="0"/>
                                          </p:stCondLst>
                                        </p:cTn>
                                        <p:tgtEl>
                                          <p:spTgt spid="15363"/>
                                        </p:tgtEl>
                                      </p:cBhvr>
                                    </p:animEffect>
                                    <p:anim calcmode="lin" valueType="num">
                                      <p:cBhvr>
                                        <p:cTn id="8" dur="1822" tmFilter="0,0; 0.14,0.36; 0.43,0.73; 0.71,0.91; 1.0,1.0">
                                          <p:stCondLst>
                                            <p:cond delay="0"/>
                                          </p:stCondLst>
                                        </p:cTn>
                                        <p:tgtEl>
                                          <p:spTgt spid="1536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36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36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36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363"/>
                                        </p:tgtEl>
                                        <p:attrNameLst>
                                          <p:attrName>ppt_y</p:attrName>
                                        </p:attrNameLst>
                                      </p:cBhvr>
                                      <p:tavLst>
                                        <p:tav tm="0" fmla="#ppt_y-sin(pi*$)/81">
                                          <p:val>
                                            <p:fltVal val="0"/>
                                          </p:val>
                                        </p:tav>
                                        <p:tav tm="100000">
                                          <p:val>
                                            <p:fltVal val="1"/>
                                          </p:val>
                                        </p:tav>
                                      </p:tavLst>
                                    </p:anim>
                                    <p:animScale>
                                      <p:cBhvr>
                                        <p:cTn id="13" dur="26">
                                          <p:stCondLst>
                                            <p:cond delay="650"/>
                                          </p:stCondLst>
                                        </p:cTn>
                                        <p:tgtEl>
                                          <p:spTgt spid="15363"/>
                                        </p:tgtEl>
                                      </p:cBhvr>
                                      <p:to x="100000" y="60000"/>
                                    </p:animScale>
                                    <p:animScale>
                                      <p:cBhvr>
                                        <p:cTn id="14" dur="166" decel="50000">
                                          <p:stCondLst>
                                            <p:cond delay="676"/>
                                          </p:stCondLst>
                                        </p:cTn>
                                        <p:tgtEl>
                                          <p:spTgt spid="15363"/>
                                        </p:tgtEl>
                                      </p:cBhvr>
                                      <p:to x="100000" y="100000"/>
                                    </p:animScale>
                                    <p:animScale>
                                      <p:cBhvr>
                                        <p:cTn id="15" dur="26">
                                          <p:stCondLst>
                                            <p:cond delay="1312"/>
                                          </p:stCondLst>
                                        </p:cTn>
                                        <p:tgtEl>
                                          <p:spTgt spid="15363"/>
                                        </p:tgtEl>
                                      </p:cBhvr>
                                      <p:to x="100000" y="80000"/>
                                    </p:animScale>
                                    <p:animScale>
                                      <p:cBhvr>
                                        <p:cTn id="16" dur="166" decel="50000">
                                          <p:stCondLst>
                                            <p:cond delay="1338"/>
                                          </p:stCondLst>
                                        </p:cTn>
                                        <p:tgtEl>
                                          <p:spTgt spid="15363"/>
                                        </p:tgtEl>
                                      </p:cBhvr>
                                      <p:to x="100000" y="100000"/>
                                    </p:animScale>
                                    <p:animScale>
                                      <p:cBhvr>
                                        <p:cTn id="17" dur="26">
                                          <p:stCondLst>
                                            <p:cond delay="1642"/>
                                          </p:stCondLst>
                                        </p:cTn>
                                        <p:tgtEl>
                                          <p:spTgt spid="15363"/>
                                        </p:tgtEl>
                                      </p:cBhvr>
                                      <p:to x="100000" y="90000"/>
                                    </p:animScale>
                                    <p:animScale>
                                      <p:cBhvr>
                                        <p:cTn id="18" dur="166" decel="50000">
                                          <p:stCondLst>
                                            <p:cond delay="1668"/>
                                          </p:stCondLst>
                                        </p:cTn>
                                        <p:tgtEl>
                                          <p:spTgt spid="15363"/>
                                        </p:tgtEl>
                                      </p:cBhvr>
                                      <p:to x="100000" y="100000"/>
                                    </p:animScale>
                                    <p:animScale>
                                      <p:cBhvr>
                                        <p:cTn id="19" dur="26">
                                          <p:stCondLst>
                                            <p:cond delay="1808"/>
                                          </p:stCondLst>
                                        </p:cTn>
                                        <p:tgtEl>
                                          <p:spTgt spid="15363"/>
                                        </p:tgtEl>
                                      </p:cBhvr>
                                      <p:to x="100000" y="95000"/>
                                    </p:animScale>
                                    <p:animScale>
                                      <p:cBhvr>
                                        <p:cTn id="20" dur="166" decel="50000">
                                          <p:stCondLst>
                                            <p:cond delay="1834"/>
                                          </p:stCondLst>
                                        </p:cTn>
                                        <p:tgtEl>
                                          <p:spTgt spid="1536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0730"/>
                                        </p:tgtEl>
                                        <p:attrNameLst>
                                          <p:attrName>style.visibility</p:attrName>
                                        </p:attrNameLst>
                                      </p:cBhvr>
                                      <p:to>
                                        <p:strVal val="visible"/>
                                      </p:to>
                                    </p:set>
                                    <p:anim calcmode="lin" valueType="num">
                                      <p:cBhvr>
                                        <p:cTn id="25" dur="500" fill="hold"/>
                                        <p:tgtEl>
                                          <p:spTgt spid="30730"/>
                                        </p:tgtEl>
                                        <p:attrNameLst>
                                          <p:attrName>ppt_w</p:attrName>
                                        </p:attrNameLst>
                                      </p:cBhvr>
                                      <p:tavLst>
                                        <p:tav tm="0">
                                          <p:val>
                                            <p:fltVal val="0"/>
                                          </p:val>
                                        </p:tav>
                                        <p:tav tm="100000">
                                          <p:val>
                                            <p:strVal val="#ppt_w"/>
                                          </p:val>
                                        </p:tav>
                                      </p:tavLst>
                                    </p:anim>
                                    <p:anim calcmode="lin" valueType="num">
                                      <p:cBhvr>
                                        <p:cTn id="26" dur="500" fill="hold"/>
                                        <p:tgtEl>
                                          <p:spTgt spid="30730"/>
                                        </p:tgtEl>
                                        <p:attrNameLst>
                                          <p:attrName>ppt_h</p:attrName>
                                        </p:attrNameLst>
                                      </p:cBhvr>
                                      <p:tavLst>
                                        <p:tav tm="0">
                                          <p:val>
                                            <p:fltVal val="0"/>
                                          </p:val>
                                        </p:tav>
                                        <p:tav tm="100000">
                                          <p:val>
                                            <p:strVal val="#ppt_h"/>
                                          </p:val>
                                        </p:tav>
                                      </p:tavLst>
                                    </p:anim>
                                    <p:animEffect transition="in" filter="fade">
                                      <p:cBhvr>
                                        <p:cTn id="27" dur="500"/>
                                        <p:tgtEl>
                                          <p:spTgt spid="30730"/>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5369"/>
                                        </p:tgtEl>
                                        <p:attrNameLst>
                                          <p:attrName>style.visibility</p:attrName>
                                        </p:attrNameLst>
                                      </p:cBhvr>
                                      <p:to>
                                        <p:strVal val="visible"/>
                                      </p:to>
                                    </p:set>
                                    <p:animEffect transition="in" filter="wipe(down)">
                                      <p:cBhvr>
                                        <p:cTn id="32" dur="580">
                                          <p:stCondLst>
                                            <p:cond delay="0"/>
                                          </p:stCondLst>
                                        </p:cTn>
                                        <p:tgtEl>
                                          <p:spTgt spid="15369"/>
                                        </p:tgtEl>
                                      </p:cBhvr>
                                    </p:animEffect>
                                    <p:anim calcmode="lin" valueType="num">
                                      <p:cBhvr>
                                        <p:cTn id="33" dur="1822" tmFilter="0,0; 0.14,0.36; 0.43,0.73; 0.71,0.91; 1.0,1.0">
                                          <p:stCondLst>
                                            <p:cond delay="0"/>
                                          </p:stCondLst>
                                        </p:cTn>
                                        <p:tgtEl>
                                          <p:spTgt spid="15369"/>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5369"/>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5369"/>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5369"/>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5369"/>
                                        </p:tgtEl>
                                        <p:attrNameLst>
                                          <p:attrName>ppt_y</p:attrName>
                                        </p:attrNameLst>
                                      </p:cBhvr>
                                      <p:tavLst>
                                        <p:tav tm="0" fmla="#ppt_y-sin(pi*$)/81">
                                          <p:val>
                                            <p:fltVal val="0"/>
                                          </p:val>
                                        </p:tav>
                                        <p:tav tm="100000">
                                          <p:val>
                                            <p:fltVal val="1"/>
                                          </p:val>
                                        </p:tav>
                                      </p:tavLst>
                                    </p:anim>
                                    <p:animScale>
                                      <p:cBhvr>
                                        <p:cTn id="38" dur="26">
                                          <p:stCondLst>
                                            <p:cond delay="650"/>
                                          </p:stCondLst>
                                        </p:cTn>
                                        <p:tgtEl>
                                          <p:spTgt spid="15369"/>
                                        </p:tgtEl>
                                      </p:cBhvr>
                                      <p:to x="100000" y="60000"/>
                                    </p:animScale>
                                    <p:animScale>
                                      <p:cBhvr>
                                        <p:cTn id="39" dur="166" decel="50000">
                                          <p:stCondLst>
                                            <p:cond delay="676"/>
                                          </p:stCondLst>
                                        </p:cTn>
                                        <p:tgtEl>
                                          <p:spTgt spid="15369"/>
                                        </p:tgtEl>
                                      </p:cBhvr>
                                      <p:to x="100000" y="100000"/>
                                    </p:animScale>
                                    <p:animScale>
                                      <p:cBhvr>
                                        <p:cTn id="40" dur="26">
                                          <p:stCondLst>
                                            <p:cond delay="1312"/>
                                          </p:stCondLst>
                                        </p:cTn>
                                        <p:tgtEl>
                                          <p:spTgt spid="15369"/>
                                        </p:tgtEl>
                                      </p:cBhvr>
                                      <p:to x="100000" y="80000"/>
                                    </p:animScale>
                                    <p:animScale>
                                      <p:cBhvr>
                                        <p:cTn id="41" dur="166" decel="50000">
                                          <p:stCondLst>
                                            <p:cond delay="1338"/>
                                          </p:stCondLst>
                                        </p:cTn>
                                        <p:tgtEl>
                                          <p:spTgt spid="15369"/>
                                        </p:tgtEl>
                                      </p:cBhvr>
                                      <p:to x="100000" y="100000"/>
                                    </p:animScale>
                                    <p:animScale>
                                      <p:cBhvr>
                                        <p:cTn id="42" dur="26">
                                          <p:stCondLst>
                                            <p:cond delay="1642"/>
                                          </p:stCondLst>
                                        </p:cTn>
                                        <p:tgtEl>
                                          <p:spTgt spid="15369"/>
                                        </p:tgtEl>
                                      </p:cBhvr>
                                      <p:to x="100000" y="90000"/>
                                    </p:animScale>
                                    <p:animScale>
                                      <p:cBhvr>
                                        <p:cTn id="43" dur="166" decel="50000">
                                          <p:stCondLst>
                                            <p:cond delay="1668"/>
                                          </p:stCondLst>
                                        </p:cTn>
                                        <p:tgtEl>
                                          <p:spTgt spid="15369"/>
                                        </p:tgtEl>
                                      </p:cBhvr>
                                      <p:to x="100000" y="100000"/>
                                    </p:animScale>
                                    <p:animScale>
                                      <p:cBhvr>
                                        <p:cTn id="44" dur="26">
                                          <p:stCondLst>
                                            <p:cond delay="1808"/>
                                          </p:stCondLst>
                                        </p:cTn>
                                        <p:tgtEl>
                                          <p:spTgt spid="15369"/>
                                        </p:tgtEl>
                                      </p:cBhvr>
                                      <p:to x="100000" y="95000"/>
                                    </p:animScale>
                                    <p:animScale>
                                      <p:cBhvr>
                                        <p:cTn id="45" dur="166" decel="50000">
                                          <p:stCondLst>
                                            <p:cond delay="1834"/>
                                          </p:stCondLst>
                                        </p:cTn>
                                        <p:tgtEl>
                                          <p:spTgt spid="15369"/>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5364"/>
                                        </p:tgtEl>
                                        <p:attrNameLst>
                                          <p:attrName>style.visibility</p:attrName>
                                        </p:attrNameLst>
                                      </p:cBhvr>
                                      <p:to>
                                        <p:strVal val="visible"/>
                                      </p:to>
                                    </p:set>
                                    <p:animEffect transition="in" filter="wipe(down)">
                                      <p:cBhvr>
                                        <p:cTn id="50" dur="580">
                                          <p:stCondLst>
                                            <p:cond delay="0"/>
                                          </p:stCondLst>
                                        </p:cTn>
                                        <p:tgtEl>
                                          <p:spTgt spid="15364"/>
                                        </p:tgtEl>
                                      </p:cBhvr>
                                    </p:animEffect>
                                    <p:anim calcmode="lin" valueType="num">
                                      <p:cBhvr>
                                        <p:cTn id="51" dur="1822" tmFilter="0,0; 0.14,0.36; 0.43,0.73; 0.71,0.91; 1.0,1.0">
                                          <p:stCondLst>
                                            <p:cond delay="0"/>
                                          </p:stCondLst>
                                        </p:cTn>
                                        <p:tgtEl>
                                          <p:spTgt spid="15364"/>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5364"/>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5364"/>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5364"/>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5364"/>
                                        </p:tgtEl>
                                        <p:attrNameLst>
                                          <p:attrName>ppt_y</p:attrName>
                                        </p:attrNameLst>
                                      </p:cBhvr>
                                      <p:tavLst>
                                        <p:tav tm="0" fmla="#ppt_y-sin(pi*$)/81">
                                          <p:val>
                                            <p:fltVal val="0"/>
                                          </p:val>
                                        </p:tav>
                                        <p:tav tm="100000">
                                          <p:val>
                                            <p:fltVal val="1"/>
                                          </p:val>
                                        </p:tav>
                                      </p:tavLst>
                                    </p:anim>
                                    <p:animScale>
                                      <p:cBhvr>
                                        <p:cTn id="56" dur="26">
                                          <p:stCondLst>
                                            <p:cond delay="650"/>
                                          </p:stCondLst>
                                        </p:cTn>
                                        <p:tgtEl>
                                          <p:spTgt spid="15364"/>
                                        </p:tgtEl>
                                      </p:cBhvr>
                                      <p:to x="100000" y="60000"/>
                                    </p:animScale>
                                    <p:animScale>
                                      <p:cBhvr>
                                        <p:cTn id="57" dur="166" decel="50000">
                                          <p:stCondLst>
                                            <p:cond delay="676"/>
                                          </p:stCondLst>
                                        </p:cTn>
                                        <p:tgtEl>
                                          <p:spTgt spid="15364"/>
                                        </p:tgtEl>
                                      </p:cBhvr>
                                      <p:to x="100000" y="100000"/>
                                    </p:animScale>
                                    <p:animScale>
                                      <p:cBhvr>
                                        <p:cTn id="58" dur="26">
                                          <p:stCondLst>
                                            <p:cond delay="1312"/>
                                          </p:stCondLst>
                                        </p:cTn>
                                        <p:tgtEl>
                                          <p:spTgt spid="15364"/>
                                        </p:tgtEl>
                                      </p:cBhvr>
                                      <p:to x="100000" y="80000"/>
                                    </p:animScale>
                                    <p:animScale>
                                      <p:cBhvr>
                                        <p:cTn id="59" dur="166" decel="50000">
                                          <p:stCondLst>
                                            <p:cond delay="1338"/>
                                          </p:stCondLst>
                                        </p:cTn>
                                        <p:tgtEl>
                                          <p:spTgt spid="15364"/>
                                        </p:tgtEl>
                                      </p:cBhvr>
                                      <p:to x="100000" y="100000"/>
                                    </p:animScale>
                                    <p:animScale>
                                      <p:cBhvr>
                                        <p:cTn id="60" dur="26">
                                          <p:stCondLst>
                                            <p:cond delay="1642"/>
                                          </p:stCondLst>
                                        </p:cTn>
                                        <p:tgtEl>
                                          <p:spTgt spid="15364"/>
                                        </p:tgtEl>
                                      </p:cBhvr>
                                      <p:to x="100000" y="90000"/>
                                    </p:animScale>
                                    <p:animScale>
                                      <p:cBhvr>
                                        <p:cTn id="61" dur="166" decel="50000">
                                          <p:stCondLst>
                                            <p:cond delay="1668"/>
                                          </p:stCondLst>
                                        </p:cTn>
                                        <p:tgtEl>
                                          <p:spTgt spid="15364"/>
                                        </p:tgtEl>
                                      </p:cBhvr>
                                      <p:to x="100000" y="100000"/>
                                    </p:animScale>
                                    <p:animScale>
                                      <p:cBhvr>
                                        <p:cTn id="62" dur="26">
                                          <p:stCondLst>
                                            <p:cond delay="1808"/>
                                          </p:stCondLst>
                                        </p:cTn>
                                        <p:tgtEl>
                                          <p:spTgt spid="15364"/>
                                        </p:tgtEl>
                                      </p:cBhvr>
                                      <p:to x="100000" y="95000"/>
                                    </p:animScale>
                                    <p:animScale>
                                      <p:cBhvr>
                                        <p:cTn id="63" dur="166" decel="50000">
                                          <p:stCondLst>
                                            <p:cond delay="1834"/>
                                          </p:stCondLst>
                                        </p:cTn>
                                        <p:tgtEl>
                                          <p:spTgt spid="15364"/>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30728"/>
                                        </p:tgtEl>
                                        <p:attrNameLst>
                                          <p:attrName>style.visibility</p:attrName>
                                        </p:attrNameLst>
                                      </p:cBhvr>
                                      <p:to>
                                        <p:strVal val="visible"/>
                                      </p:to>
                                    </p:set>
                                    <p:animEffect transition="in" filter="wipe(down)">
                                      <p:cBhvr>
                                        <p:cTn id="68" dur="580">
                                          <p:stCondLst>
                                            <p:cond delay="0"/>
                                          </p:stCondLst>
                                        </p:cTn>
                                        <p:tgtEl>
                                          <p:spTgt spid="30728"/>
                                        </p:tgtEl>
                                      </p:cBhvr>
                                    </p:animEffect>
                                    <p:anim calcmode="lin" valueType="num">
                                      <p:cBhvr>
                                        <p:cTn id="69" dur="1822" tmFilter="0,0; 0.14,0.36; 0.43,0.73; 0.71,0.91; 1.0,1.0">
                                          <p:stCondLst>
                                            <p:cond delay="0"/>
                                          </p:stCondLst>
                                        </p:cTn>
                                        <p:tgtEl>
                                          <p:spTgt spid="30728"/>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0728"/>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0728"/>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0728"/>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0728"/>
                                        </p:tgtEl>
                                        <p:attrNameLst>
                                          <p:attrName>ppt_y</p:attrName>
                                        </p:attrNameLst>
                                      </p:cBhvr>
                                      <p:tavLst>
                                        <p:tav tm="0" fmla="#ppt_y-sin(pi*$)/81">
                                          <p:val>
                                            <p:fltVal val="0"/>
                                          </p:val>
                                        </p:tav>
                                        <p:tav tm="100000">
                                          <p:val>
                                            <p:fltVal val="1"/>
                                          </p:val>
                                        </p:tav>
                                      </p:tavLst>
                                    </p:anim>
                                    <p:animScale>
                                      <p:cBhvr>
                                        <p:cTn id="74" dur="26">
                                          <p:stCondLst>
                                            <p:cond delay="650"/>
                                          </p:stCondLst>
                                        </p:cTn>
                                        <p:tgtEl>
                                          <p:spTgt spid="30728"/>
                                        </p:tgtEl>
                                      </p:cBhvr>
                                      <p:to x="100000" y="60000"/>
                                    </p:animScale>
                                    <p:animScale>
                                      <p:cBhvr>
                                        <p:cTn id="75" dur="166" decel="50000">
                                          <p:stCondLst>
                                            <p:cond delay="676"/>
                                          </p:stCondLst>
                                        </p:cTn>
                                        <p:tgtEl>
                                          <p:spTgt spid="30728"/>
                                        </p:tgtEl>
                                      </p:cBhvr>
                                      <p:to x="100000" y="100000"/>
                                    </p:animScale>
                                    <p:animScale>
                                      <p:cBhvr>
                                        <p:cTn id="76" dur="26">
                                          <p:stCondLst>
                                            <p:cond delay="1312"/>
                                          </p:stCondLst>
                                        </p:cTn>
                                        <p:tgtEl>
                                          <p:spTgt spid="30728"/>
                                        </p:tgtEl>
                                      </p:cBhvr>
                                      <p:to x="100000" y="80000"/>
                                    </p:animScale>
                                    <p:animScale>
                                      <p:cBhvr>
                                        <p:cTn id="77" dur="166" decel="50000">
                                          <p:stCondLst>
                                            <p:cond delay="1338"/>
                                          </p:stCondLst>
                                        </p:cTn>
                                        <p:tgtEl>
                                          <p:spTgt spid="30728"/>
                                        </p:tgtEl>
                                      </p:cBhvr>
                                      <p:to x="100000" y="100000"/>
                                    </p:animScale>
                                    <p:animScale>
                                      <p:cBhvr>
                                        <p:cTn id="78" dur="26">
                                          <p:stCondLst>
                                            <p:cond delay="1642"/>
                                          </p:stCondLst>
                                        </p:cTn>
                                        <p:tgtEl>
                                          <p:spTgt spid="30728"/>
                                        </p:tgtEl>
                                      </p:cBhvr>
                                      <p:to x="100000" y="90000"/>
                                    </p:animScale>
                                    <p:animScale>
                                      <p:cBhvr>
                                        <p:cTn id="79" dur="166" decel="50000">
                                          <p:stCondLst>
                                            <p:cond delay="1668"/>
                                          </p:stCondLst>
                                        </p:cTn>
                                        <p:tgtEl>
                                          <p:spTgt spid="30728"/>
                                        </p:tgtEl>
                                      </p:cBhvr>
                                      <p:to x="100000" y="100000"/>
                                    </p:animScale>
                                    <p:animScale>
                                      <p:cBhvr>
                                        <p:cTn id="80" dur="26">
                                          <p:stCondLst>
                                            <p:cond delay="1808"/>
                                          </p:stCondLst>
                                        </p:cTn>
                                        <p:tgtEl>
                                          <p:spTgt spid="30728"/>
                                        </p:tgtEl>
                                      </p:cBhvr>
                                      <p:to x="100000" y="95000"/>
                                    </p:animScale>
                                    <p:animScale>
                                      <p:cBhvr>
                                        <p:cTn id="81" dur="166" decel="50000">
                                          <p:stCondLst>
                                            <p:cond delay="1834"/>
                                          </p:stCondLst>
                                        </p:cTn>
                                        <p:tgtEl>
                                          <p:spTgt spid="30728"/>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30725"/>
                                        </p:tgtEl>
                                        <p:attrNameLst>
                                          <p:attrName>style.visibility</p:attrName>
                                        </p:attrNameLst>
                                      </p:cBhvr>
                                      <p:to>
                                        <p:strVal val="visible"/>
                                      </p:to>
                                    </p:set>
                                    <p:animEffect transition="in" filter="wipe(down)">
                                      <p:cBhvr>
                                        <p:cTn id="86" dur="580">
                                          <p:stCondLst>
                                            <p:cond delay="0"/>
                                          </p:stCondLst>
                                        </p:cTn>
                                        <p:tgtEl>
                                          <p:spTgt spid="30725"/>
                                        </p:tgtEl>
                                      </p:cBhvr>
                                    </p:animEffect>
                                    <p:anim calcmode="lin" valueType="num">
                                      <p:cBhvr>
                                        <p:cTn id="87" dur="1822" tmFilter="0,0; 0.14,0.36; 0.43,0.73; 0.71,0.91; 1.0,1.0">
                                          <p:stCondLst>
                                            <p:cond delay="0"/>
                                          </p:stCondLst>
                                        </p:cTn>
                                        <p:tgtEl>
                                          <p:spTgt spid="30725"/>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30725"/>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30725"/>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30725"/>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30725"/>
                                        </p:tgtEl>
                                        <p:attrNameLst>
                                          <p:attrName>ppt_y</p:attrName>
                                        </p:attrNameLst>
                                      </p:cBhvr>
                                      <p:tavLst>
                                        <p:tav tm="0" fmla="#ppt_y-sin(pi*$)/81">
                                          <p:val>
                                            <p:fltVal val="0"/>
                                          </p:val>
                                        </p:tav>
                                        <p:tav tm="100000">
                                          <p:val>
                                            <p:fltVal val="1"/>
                                          </p:val>
                                        </p:tav>
                                      </p:tavLst>
                                    </p:anim>
                                    <p:animScale>
                                      <p:cBhvr>
                                        <p:cTn id="92" dur="26">
                                          <p:stCondLst>
                                            <p:cond delay="650"/>
                                          </p:stCondLst>
                                        </p:cTn>
                                        <p:tgtEl>
                                          <p:spTgt spid="30725"/>
                                        </p:tgtEl>
                                      </p:cBhvr>
                                      <p:to x="100000" y="60000"/>
                                    </p:animScale>
                                    <p:animScale>
                                      <p:cBhvr>
                                        <p:cTn id="93" dur="166" decel="50000">
                                          <p:stCondLst>
                                            <p:cond delay="676"/>
                                          </p:stCondLst>
                                        </p:cTn>
                                        <p:tgtEl>
                                          <p:spTgt spid="30725"/>
                                        </p:tgtEl>
                                      </p:cBhvr>
                                      <p:to x="100000" y="100000"/>
                                    </p:animScale>
                                    <p:animScale>
                                      <p:cBhvr>
                                        <p:cTn id="94" dur="26">
                                          <p:stCondLst>
                                            <p:cond delay="1312"/>
                                          </p:stCondLst>
                                        </p:cTn>
                                        <p:tgtEl>
                                          <p:spTgt spid="30725"/>
                                        </p:tgtEl>
                                      </p:cBhvr>
                                      <p:to x="100000" y="80000"/>
                                    </p:animScale>
                                    <p:animScale>
                                      <p:cBhvr>
                                        <p:cTn id="95" dur="166" decel="50000">
                                          <p:stCondLst>
                                            <p:cond delay="1338"/>
                                          </p:stCondLst>
                                        </p:cTn>
                                        <p:tgtEl>
                                          <p:spTgt spid="30725"/>
                                        </p:tgtEl>
                                      </p:cBhvr>
                                      <p:to x="100000" y="100000"/>
                                    </p:animScale>
                                    <p:animScale>
                                      <p:cBhvr>
                                        <p:cTn id="96" dur="26">
                                          <p:stCondLst>
                                            <p:cond delay="1642"/>
                                          </p:stCondLst>
                                        </p:cTn>
                                        <p:tgtEl>
                                          <p:spTgt spid="30725"/>
                                        </p:tgtEl>
                                      </p:cBhvr>
                                      <p:to x="100000" y="90000"/>
                                    </p:animScale>
                                    <p:animScale>
                                      <p:cBhvr>
                                        <p:cTn id="97" dur="166" decel="50000">
                                          <p:stCondLst>
                                            <p:cond delay="1668"/>
                                          </p:stCondLst>
                                        </p:cTn>
                                        <p:tgtEl>
                                          <p:spTgt spid="30725"/>
                                        </p:tgtEl>
                                      </p:cBhvr>
                                      <p:to x="100000" y="100000"/>
                                    </p:animScale>
                                    <p:animScale>
                                      <p:cBhvr>
                                        <p:cTn id="98" dur="26">
                                          <p:stCondLst>
                                            <p:cond delay="1808"/>
                                          </p:stCondLst>
                                        </p:cTn>
                                        <p:tgtEl>
                                          <p:spTgt spid="30725"/>
                                        </p:tgtEl>
                                      </p:cBhvr>
                                      <p:to x="100000" y="95000"/>
                                    </p:animScale>
                                    <p:animScale>
                                      <p:cBhvr>
                                        <p:cTn id="99" dur="166" decel="50000">
                                          <p:stCondLst>
                                            <p:cond delay="1834"/>
                                          </p:stCondLst>
                                        </p:cTn>
                                        <p:tgtEl>
                                          <p:spTgt spid="30725"/>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30727"/>
                                        </p:tgtEl>
                                        <p:attrNameLst>
                                          <p:attrName>style.visibility</p:attrName>
                                        </p:attrNameLst>
                                      </p:cBhvr>
                                      <p:to>
                                        <p:strVal val="visible"/>
                                      </p:to>
                                    </p:set>
                                    <p:animEffect transition="in" filter="wipe(down)">
                                      <p:cBhvr>
                                        <p:cTn id="104" dur="580">
                                          <p:stCondLst>
                                            <p:cond delay="0"/>
                                          </p:stCondLst>
                                        </p:cTn>
                                        <p:tgtEl>
                                          <p:spTgt spid="30727"/>
                                        </p:tgtEl>
                                      </p:cBhvr>
                                    </p:animEffect>
                                    <p:anim calcmode="lin" valueType="num">
                                      <p:cBhvr>
                                        <p:cTn id="105" dur="1822" tmFilter="0,0; 0.14,0.36; 0.43,0.73; 0.71,0.91; 1.0,1.0">
                                          <p:stCondLst>
                                            <p:cond delay="0"/>
                                          </p:stCondLst>
                                        </p:cTn>
                                        <p:tgtEl>
                                          <p:spTgt spid="30727"/>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30727"/>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30727"/>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30727"/>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30727"/>
                                        </p:tgtEl>
                                        <p:attrNameLst>
                                          <p:attrName>ppt_y</p:attrName>
                                        </p:attrNameLst>
                                      </p:cBhvr>
                                      <p:tavLst>
                                        <p:tav tm="0" fmla="#ppt_y-sin(pi*$)/81">
                                          <p:val>
                                            <p:fltVal val="0"/>
                                          </p:val>
                                        </p:tav>
                                        <p:tav tm="100000">
                                          <p:val>
                                            <p:fltVal val="1"/>
                                          </p:val>
                                        </p:tav>
                                      </p:tavLst>
                                    </p:anim>
                                    <p:animScale>
                                      <p:cBhvr>
                                        <p:cTn id="110" dur="26">
                                          <p:stCondLst>
                                            <p:cond delay="650"/>
                                          </p:stCondLst>
                                        </p:cTn>
                                        <p:tgtEl>
                                          <p:spTgt spid="30727"/>
                                        </p:tgtEl>
                                      </p:cBhvr>
                                      <p:to x="100000" y="60000"/>
                                    </p:animScale>
                                    <p:animScale>
                                      <p:cBhvr>
                                        <p:cTn id="111" dur="166" decel="50000">
                                          <p:stCondLst>
                                            <p:cond delay="676"/>
                                          </p:stCondLst>
                                        </p:cTn>
                                        <p:tgtEl>
                                          <p:spTgt spid="30727"/>
                                        </p:tgtEl>
                                      </p:cBhvr>
                                      <p:to x="100000" y="100000"/>
                                    </p:animScale>
                                    <p:animScale>
                                      <p:cBhvr>
                                        <p:cTn id="112" dur="26">
                                          <p:stCondLst>
                                            <p:cond delay="1312"/>
                                          </p:stCondLst>
                                        </p:cTn>
                                        <p:tgtEl>
                                          <p:spTgt spid="30727"/>
                                        </p:tgtEl>
                                      </p:cBhvr>
                                      <p:to x="100000" y="80000"/>
                                    </p:animScale>
                                    <p:animScale>
                                      <p:cBhvr>
                                        <p:cTn id="113" dur="166" decel="50000">
                                          <p:stCondLst>
                                            <p:cond delay="1338"/>
                                          </p:stCondLst>
                                        </p:cTn>
                                        <p:tgtEl>
                                          <p:spTgt spid="30727"/>
                                        </p:tgtEl>
                                      </p:cBhvr>
                                      <p:to x="100000" y="100000"/>
                                    </p:animScale>
                                    <p:animScale>
                                      <p:cBhvr>
                                        <p:cTn id="114" dur="26">
                                          <p:stCondLst>
                                            <p:cond delay="1642"/>
                                          </p:stCondLst>
                                        </p:cTn>
                                        <p:tgtEl>
                                          <p:spTgt spid="30727"/>
                                        </p:tgtEl>
                                      </p:cBhvr>
                                      <p:to x="100000" y="90000"/>
                                    </p:animScale>
                                    <p:animScale>
                                      <p:cBhvr>
                                        <p:cTn id="115" dur="166" decel="50000">
                                          <p:stCondLst>
                                            <p:cond delay="1668"/>
                                          </p:stCondLst>
                                        </p:cTn>
                                        <p:tgtEl>
                                          <p:spTgt spid="30727"/>
                                        </p:tgtEl>
                                      </p:cBhvr>
                                      <p:to x="100000" y="100000"/>
                                    </p:animScale>
                                    <p:animScale>
                                      <p:cBhvr>
                                        <p:cTn id="116" dur="26">
                                          <p:stCondLst>
                                            <p:cond delay="1808"/>
                                          </p:stCondLst>
                                        </p:cTn>
                                        <p:tgtEl>
                                          <p:spTgt spid="30727"/>
                                        </p:tgtEl>
                                      </p:cBhvr>
                                      <p:to x="100000" y="95000"/>
                                    </p:animScale>
                                    <p:animScale>
                                      <p:cBhvr>
                                        <p:cTn id="117" dur="166" decel="50000">
                                          <p:stCondLst>
                                            <p:cond delay="1834"/>
                                          </p:stCondLst>
                                        </p:cTn>
                                        <p:tgtEl>
                                          <p:spTgt spid="30727"/>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30726"/>
                                        </p:tgtEl>
                                        <p:attrNameLst>
                                          <p:attrName>style.visibility</p:attrName>
                                        </p:attrNameLst>
                                      </p:cBhvr>
                                      <p:to>
                                        <p:strVal val="visible"/>
                                      </p:to>
                                    </p:set>
                                    <p:animEffect transition="in" filter="wipe(down)">
                                      <p:cBhvr>
                                        <p:cTn id="122" dur="580">
                                          <p:stCondLst>
                                            <p:cond delay="0"/>
                                          </p:stCondLst>
                                        </p:cTn>
                                        <p:tgtEl>
                                          <p:spTgt spid="30726"/>
                                        </p:tgtEl>
                                      </p:cBhvr>
                                    </p:animEffect>
                                    <p:anim calcmode="lin" valueType="num">
                                      <p:cBhvr>
                                        <p:cTn id="123" dur="1822" tmFilter="0,0; 0.14,0.36; 0.43,0.73; 0.71,0.91; 1.0,1.0">
                                          <p:stCondLst>
                                            <p:cond delay="0"/>
                                          </p:stCondLst>
                                        </p:cTn>
                                        <p:tgtEl>
                                          <p:spTgt spid="30726"/>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30726"/>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30726"/>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30726"/>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30726"/>
                                        </p:tgtEl>
                                        <p:attrNameLst>
                                          <p:attrName>ppt_y</p:attrName>
                                        </p:attrNameLst>
                                      </p:cBhvr>
                                      <p:tavLst>
                                        <p:tav tm="0" fmla="#ppt_y-sin(pi*$)/81">
                                          <p:val>
                                            <p:fltVal val="0"/>
                                          </p:val>
                                        </p:tav>
                                        <p:tav tm="100000">
                                          <p:val>
                                            <p:fltVal val="1"/>
                                          </p:val>
                                        </p:tav>
                                      </p:tavLst>
                                    </p:anim>
                                    <p:animScale>
                                      <p:cBhvr>
                                        <p:cTn id="128" dur="26">
                                          <p:stCondLst>
                                            <p:cond delay="650"/>
                                          </p:stCondLst>
                                        </p:cTn>
                                        <p:tgtEl>
                                          <p:spTgt spid="30726"/>
                                        </p:tgtEl>
                                      </p:cBhvr>
                                      <p:to x="100000" y="60000"/>
                                    </p:animScale>
                                    <p:animScale>
                                      <p:cBhvr>
                                        <p:cTn id="129" dur="166" decel="50000">
                                          <p:stCondLst>
                                            <p:cond delay="676"/>
                                          </p:stCondLst>
                                        </p:cTn>
                                        <p:tgtEl>
                                          <p:spTgt spid="30726"/>
                                        </p:tgtEl>
                                      </p:cBhvr>
                                      <p:to x="100000" y="100000"/>
                                    </p:animScale>
                                    <p:animScale>
                                      <p:cBhvr>
                                        <p:cTn id="130" dur="26">
                                          <p:stCondLst>
                                            <p:cond delay="1312"/>
                                          </p:stCondLst>
                                        </p:cTn>
                                        <p:tgtEl>
                                          <p:spTgt spid="30726"/>
                                        </p:tgtEl>
                                      </p:cBhvr>
                                      <p:to x="100000" y="80000"/>
                                    </p:animScale>
                                    <p:animScale>
                                      <p:cBhvr>
                                        <p:cTn id="131" dur="166" decel="50000">
                                          <p:stCondLst>
                                            <p:cond delay="1338"/>
                                          </p:stCondLst>
                                        </p:cTn>
                                        <p:tgtEl>
                                          <p:spTgt spid="30726"/>
                                        </p:tgtEl>
                                      </p:cBhvr>
                                      <p:to x="100000" y="100000"/>
                                    </p:animScale>
                                    <p:animScale>
                                      <p:cBhvr>
                                        <p:cTn id="132" dur="26">
                                          <p:stCondLst>
                                            <p:cond delay="1642"/>
                                          </p:stCondLst>
                                        </p:cTn>
                                        <p:tgtEl>
                                          <p:spTgt spid="30726"/>
                                        </p:tgtEl>
                                      </p:cBhvr>
                                      <p:to x="100000" y="90000"/>
                                    </p:animScale>
                                    <p:animScale>
                                      <p:cBhvr>
                                        <p:cTn id="133" dur="166" decel="50000">
                                          <p:stCondLst>
                                            <p:cond delay="1668"/>
                                          </p:stCondLst>
                                        </p:cTn>
                                        <p:tgtEl>
                                          <p:spTgt spid="30726"/>
                                        </p:tgtEl>
                                      </p:cBhvr>
                                      <p:to x="100000" y="100000"/>
                                    </p:animScale>
                                    <p:animScale>
                                      <p:cBhvr>
                                        <p:cTn id="134" dur="26">
                                          <p:stCondLst>
                                            <p:cond delay="1808"/>
                                          </p:stCondLst>
                                        </p:cTn>
                                        <p:tgtEl>
                                          <p:spTgt spid="30726"/>
                                        </p:tgtEl>
                                      </p:cBhvr>
                                      <p:to x="100000" y="95000"/>
                                    </p:animScale>
                                    <p:animScale>
                                      <p:cBhvr>
                                        <p:cTn id="135" dur="166" decel="50000">
                                          <p:stCondLst>
                                            <p:cond delay="1834"/>
                                          </p:stCondLst>
                                        </p:cTn>
                                        <p:tgtEl>
                                          <p:spTgt spid="307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30725" grpId="0" animBg="1"/>
      <p:bldP spid="30726" grpId="0" animBg="1"/>
      <p:bldP spid="30727" grpId="0" animBg="1"/>
      <p:bldP spid="30728" grpId="0" animBg="1"/>
      <p:bldP spid="1536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fontAlgn="auto" hangingPunct="1">
              <a:spcAft>
                <a:spcPts val="0"/>
              </a:spcAft>
              <a:defRPr/>
            </a:pPr>
            <a:r>
              <a:rPr lang="es-ES_tradnl" sz="2000" dirty="0" smtClean="0">
                <a:latin typeface="Arial Black" pitchFamily="34" charset="0"/>
              </a:rPr>
              <a:t>Código Fiscal de la Federación</a:t>
            </a:r>
            <a:br>
              <a:rPr lang="es-ES_tradnl" sz="2000" dirty="0" smtClean="0">
                <a:latin typeface="Arial Black" pitchFamily="34" charset="0"/>
              </a:rPr>
            </a:br>
            <a:r>
              <a:rPr lang="es-ES_tradnl" sz="2000" dirty="0" smtClean="0">
                <a:latin typeface="Arial Black" pitchFamily="34" charset="0"/>
              </a:rPr>
              <a:t>7.- Uso indebido de comprobantes fiscales</a:t>
            </a:r>
            <a:endParaRPr lang="es-MX" sz="2000" dirty="0" smtClean="0">
              <a:latin typeface="Arial Black" pitchFamily="34" charset="0"/>
            </a:endParaRPr>
          </a:p>
        </p:txBody>
      </p:sp>
      <p:sp>
        <p:nvSpPr>
          <p:cNvPr id="31747" name="Text Box 4"/>
          <p:cNvSpPr txBox="1">
            <a:spLocks noChangeArrowheads="1"/>
          </p:cNvSpPr>
          <p:nvPr/>
        </p:nvSpPr>
        <p:spPr bwMode="auto">
          <a:xfrm>
            <a:off x="271463" y="1196975"/>
            <a:ext cx="5400675" cy="4894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dirty="0">
                <a:solidFill>
                  <a:prstClr val="black"/>
                </a:solidFill>
              </a:rPr>
              <a:t>Artículo 69-B. Cuando la autoridad fiscal detecte que un contribuyente ha estado emitiendo comprobantes sin contar con los activos, personal, infraestructura o capacidad material, directa o indirectamente, para prestar los servicios o producir, comercializar o entregar los bienes que amparan tales comprobantes, o bien, que dichos contribuyentes se encuentren no localizados, se presumirá la inexistencia de las operaciones amparadas en tales comprobantes. </a:t>
            </a:r>
            <a:endParaRPr lang="es-MX" altLang="es-MX" sz="2400" dirty="0">
              <a:solidFill>
                <a:prstClr val="black"/>
              </a:solidFill>
            </a:endParaRPr>
          </a:p>
        </p:txBody>
      </p:sp>
      <p:pic>
        <p:nvPicPr>
          <p:cNvPr id="31748" name="Picture 7" descr="http://www.el4x4.com/spa/item/resource/documentos_falsos/dnii_rumano_PAPELES_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341438"/>
            <a:ext cx="2881313"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AutoShape 9" descr="http://www.defensamarina.org/DefensaMarina_archivos/titular27_archivos/Documento_falso.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prstClr val="black"/>
              </a:solidFill>
            </a:endParaRPr>
          </a:p>
        </p:txBody>
      </p:sp>
      <p:pic>
        <p:nvPicPr>
          <p:cNvPr id="31750" name="Picture 11" descr="http://www.defensamarina.org/DefensaMarina_archivos/titular27_archivos/Documento_fals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68609">
            <a:off x="6153150" y="4000500"/>
            <a:ext cx="2309813"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282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1747"/>
                                        </p:tgtEl>
                                      </p:cBhvr>
                                    </p:animEffect>
                                    <p:animScale>
                                      <p:cBhvr>
                                        <p:cTn id="7" dur="250" autoRev="1" fill="hold"/>
                                        <p:tgtEl>
                                          <p:spTgt spid="3174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48"/>
                                        </p:tgtEl>
                                        <p:attrNameLst>
                                          <p:attrName>style.visibility</p:attrName>
                                        </p:attrNameLst>
                                      </p:cBhvr>
                                      <p:to>
                                        <p:strVal val="visible"/>
                                      </p:to>
                                    </p:set>
                                    <p:anim calcmode="lin" valueType="num">
                                      <p:cBhvr additive="base">
                                        <p:cTn id="12" dur="500" fill="hold"/>
                                        <p:tgtEl>
                                          <p:spTgt spid="31748"/>
                                        </p:tgtEl>
                                        <p:attrNameLst>
                                          <p:attrName>ppt_x</p:attrName>
                                        </p:attrNameLst>
                                      </p:cBhvr>
                                      <p:tavLst>
                                        <p:tav tm="0">
                                          <p:val>
                                            <p:strVal val="#ppt_x"/>
                                          </p:val>
                                        </p:tav>
                                        <p:tav tm="100000">
                                          <p:val>
                                            <p:strVal val="#ppt_x"/>
                                          </p:val>
                                        </p:tav>
                                      </p:tavLst>
                                    </p:anim>
                                    <p:anim calcmode="lin" valueType="num">
                                      <p:cBhvr additive="base">
                                        <p:cTn id="13"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mph" presetSubtype="0" fill="hold" nodeType="clickEffect">
                                  <p:stCondLst>
                                    <p:cond delay="0"/>
                                  </p:stCondLst>
                                  <p:childTnLst>
                                    <p:animRot by="21600000">
                                      <p:cBhvr>
                                        <p:cTn id="17" dur="2000" fill="hold"/>
                                        <p:tgtEl>
                                          <p:spTgt spid="317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822325" y="792163"/>
            <a:ext cx="7521575" cy="549275"/>
          </a:xfrm>
        </p:spPr>
        <p:txBody>
          <a:bodyPr/>
          <a:lstStyle/>
          <a:p>
            <a:pPr eaLnBrk="1" fontAlgn="auto" hangingPunct="1">
              <a:spcAft>
                <a:spcPts val="0"/>
              </a:spcAft>
              <a:defRPr/>
            </a:pPr>
            <a:r>
              <a:rPr lang="es-ES_tradnl" sz="2000" b="1" i="1" dirty="0" smtClean="0">
                <a:solidFill>
                  <a:schemeClr val="accent2"/>
                </a:solidFill>
                <a:latin typeface="Arial" pitchFamily="34" charset="0"/>
                <a:cs typeface="Arial" pitchFamily="34" charset="0"/>
              </a:rPr>
              <a:t>Código Fiscal de la Federación</a:t>
            </a:r>
            <a:br>
              <a:rPr lang="es-ES_tradnl" sz="2000" b="1" i="1" dirty="0" smtClean="0">
                <a:solidFill>
                  <a:schemeClr val="accent2"/>
                </a:solidFill>
                <a:latin typeface="Arial" pitchFamily="34" charset="0"/>
                <a:cs typeface="Arial" pitchFamily="34" charset="0"/>
              </a:rPr>
            </a:br>
            <a:r>
              <a:rPr lang="es-ES_tradnl" sz="2000" b="1" i="1" dirty="0" smtClean="0">
                <a:solidFill>
                  <a:schemeClr val="accent2"/>
                </a:solidFill>
                <a:latin typeface="Arial" pitchFamily="34" charset="0"/>
                <a:cs typeface="Arial" pitchFamily="34" charset="0"/>
              </a:rPr>
              <a:t>7.- Uso indebido de comprobantes fiscales</a:t>
            </a:r>
            <a:endParaRPr lang="es-MX" sz="2000" b="1" i="1" dirty="0" smtClean="0">
              <a:solidFill>
                <a:schemeClr val="accent2"/>
              </a:solidFill>
              <a:latin typeface="Arial" pitchFamily="34" charset="0"/>
              <a:cs typeface="Arial" pitchFamily="34" charset="0"/>
            </a:endParaRPr>
          </a:p>
        </p:txBody>
      </p:sp>
      <p:sp>
        <p:nvSpPr>
          <p:cNvPr id="32771" name="Text Box 4"/>
          <p:cNvSpPr txBox="1">
            <a:spLocks noChangeArrowheads="1"/>
          </p:cNvSpPr>
          <p:nvPr/>
        </p:nvSpPr>
        <p:spPr bwMode="auto">
          <a:xfrm>
            <a:off x="107950" y="1535113"/>
            <a:ext cx="8845550" cy="3046412"/>
          </a:xfrm>
          <a:prstGeom prst="rect">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En este supuesto, procederá a notificar a los contribuyentes que se encuentren en dicha situación a través de su buzón tributario, así como mediante publicación en el Diario Oficial de la Federación, con el objeto de que aquellos contribuyentes puedan manifestar ante la autoridad fiscal lo que a su derecho convenga y aportar la documentación e información que consideren pertinentes para desvirtuar los hechos que llevaron a la autoridad a notificarlos, dentro de un plazo de 15 días.</a:t>
            </a:r>
            <a:endParaRPr lang="es-MX" altLang="es-MX" sz="2400">
              <a:solidFill>
                <a:prstClr val="black"/>
              </a:solidFill>
            </a:endParaRPr>
          </a:p>
        </p:txBody>
      </p:sp>
    </p:spTree>
    <p:extLst>
      <p:ext uri="{BB962C8B-B14F-4D97-AF65-F5344CB8AC3E}">
        <p14:creationId xmlns:p14="http://schemas.microsoft.com/office/powerpoint/2010/main" val="3560647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gn="r" eaLnBrk="1" fontAlgn="auto" hangingPunct="1">
              <a:spcAft>
                <a:spcPts val="0"/>
              </a:spcAft>
              <a:defRPr/>
            </a:pPr>
            <a:r>
              <a:rPr lang="es-ES_tradnl" sz="2000" b="1" i="1" dirty="0" smtClean="0">
                <a:solidFill>
                  <a:schemeClr val="accent2"/>
                </a:solidFill>
                <a:latin typeface="Arial" pitchFamily="34" charset="0"/>
                <a:cs typeface="Arial" pitchFamily="34" charset="0"/>
              </a:rPr>
              <a:t>Código Fiscal de la Federación</a:t>
            </a:r>
            <a:br>
              <a:rPr lang="es-ES_tradnl" sz="2000" b="1" i="1" dirty="0" smtClean="0">
                <a:solidFill>
                  <a:schemeClr val="accent2"/>
                </a:solidFill>
                <a:latin typeface="Arial" pitchFamily="34" charset="0"/>
                <a:cs typeface="Arial" pitchFamily="34" charset="0"/>
              </a:rPr>
            </a:br>
            <a:r>
              <a:rPr lang="es-ES_tradnl" sz="2000" b="1" i="1" dirty="0" smtClean="0">
                <a:solidFill>
                  <a:schemeClr val="accent2"/>
                </a:solidFill>
                <a:latin typeface="Arial" pitchFamily="34" charset="0"/>
                <a:cs typeface="Arial" pitchFamily="34" charset="0"/>
              </a:rPr>
              <a:t>7.- Uso indebido de comprobantes fiscales</a:t>
            </a:r>
            <a:endParaRPr lang="es-MX" sz="2000" b="1" i="1" dirty="0" smtClean="0">
              <a:solidFill>
                <a:schemeClr val="accent2"/>
              </a:solidFill>
              <a:latin typeface="Arial" pitchFamily="34" charset="0"/>
              <a:cs typeface="Arial" pitchFamily="34" charset="0"/>
            </a:endParaRPr>
          </a:p>
        </p:txBody>
      </p:sp>
      <p:sp>
        <p:nvSpPr>
          <p:cNvPr id="33795" name="Text Box 4"/>
          <p:cNvSpPr txBox="1">
            <a:spLocks noChangeArrowheads="1"/>
          </p:cNvSpPr>
          <p:nvPr/>
        </p:nvSpPr>
        <p:spPr bwMode="auto">
          <a:xfrm>
            <a:off x="107950" y="1341438"/>
            <a:ext cx="8843963"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a:solidFill>
                  <a:prstClr val="black"/>
                </a:solidFill>
              </a:rPr>
              <a:t>Transcurrido dicho plazo, la autoridad, en un plazo que no excederá de cinco días, valorará las pruebas y defensas que se hayan hecho valer, notificará su resolución a los contribuyentes respectivos a través del buzón tributario y publicará un listado en el Diario Oficial de la Federación y en la página de Internet del Servicio de Administración Tributario, únicamente de los contribuyentes que no hayan desvirtuado los hechos que se les imputan.</a:t>
            </a:r>
          </a:p>
          <a:p>
            <a:pPr algn="just" eaLnBrk="1" hangingPunct="1"/>
            <a:endParaRPr lang="es-ES_tradnl" altLang="es-MX" sz="2000">
              <a:solidFill>
                <a:prstClr val="black"/>
              </a:solidFill>
            </a:endParaRPr>
          </a:p>
          <a:p>
            <a:pPr algn="just" eaLnBrk="1" hangingPunct="1"/>
            <a:r>
              <a:rPr lang="es-ES_tradnl" altLang="es-MX" sz="2000">
                <a:solidFill>
                  <a:prstClr val="black"/>
                </a:solidFill>
              </a:rPr>
              <a:t>Los efectos de la publicación de este listado serán considerar, con efectos generales, que las operaciones contenidas en los comprobantes fiscales expedidos por el contribuyente en cuestión no producen ni produjeron efecto fiscal alguno.</a:t>
            </a:r>
            <a:endParaRPr lang="es-MX" altLang="es-MX" sz="2000">
              <a:solidFill>
                <a:prstClr val="black"/>
              </a:solidFill>
            </a:endParaRPr>
          </a:p>
        </p:txBody>
      </p:sp>
      <p:pic>
        <p:nvPicPr>
          <p:cNvPr id="33796" name="Picture 5" descr="http://www.aduanaldelvalle.mx/userfiles/contenido/1288288797_do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9912" y="5245101"/>
            <a:ext cx="1430585" cy="127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6547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gn="r" eaLnBrk="1" fontAlgn="auto" hangingPunct="1">
              <a:spcAft>
                <a:spcPts val="0"/>
              </a:spcAft>
              <a:defRPr/>
            </a:pPr>
            <a:r>
              <a:rPr lang="es-ES_tradnl" sz="2000" b="1" i="1" dirty="0" smtClean="0">
                <a:solidFill>
                  <a:schemeClr val="accent2"/>
                </a:solidFill>
                <a:latin typeface="Arial" pitchFamily="34" charset="0"/>
                <a:cs typeface="Arial" pitchFamily="34" charset="0"/>
              </a:rPr>
              <a:t>CFF</a:t>
            </a:r>
            <a:br>
              <a:rPr lang="es-ES_tradnl" sz="2000" b="1" i="1" dirty="0" smtClean="0">
                <a:solidFill>
                  <a:schemeClr val="accent2"/>
                </a:solidFill>
                <a:latin typeface="Arial" pitchFamily="34" charset="0"/>
                <a:cs typeface="Arial" pitchFamily="34" charset="0"/>
              </a:rPr>
            </a:br>
            <a:r>
              <a:rPr lang="es-ES_tradnl" sz="2000" b="1" i="1" dirty="0" smtClean="0">
                <a:solidFill>
                  <a:schemeClr val="accent2"/>
                </a:solidFill>
                <a:latin typeface="Arial" pitchFamily="34" charset="0"/>
                <a:cs typeface="Arial" pitchFamily="34" charset="0"/>
              </a:rPr>
              <a:t>7.- Uso indebido de comprobantes fiscales</a:t>
            </a:r>
            <a:endParaRPr lang="es-MX" sz="2000" b="1" i="1" dirty="0" smtClean="0">
              <a:solidFill>
                <a:schemeClr val="accent2"/>
              </a:solidFill>
              <a:latin typeface="Arial" pitchFamily="34" charset="0"/>
              <a:cs typeface="Arial" pitchFamily="34" charset="0"/>
            </a:endParaRPr>
          </a:p>
        </p:txBody>
      </p:sp>
      <p:sp>
        <p:nvSpPr>
          <p:cNvPr id="34819" name="Text Box 4"/>
          <p:cNvSpPr txBox="1">
            <a:spLocks noChangeArrowheads="1"/>
          </p:cNvSpPr>
          <p:nvPr/>
        </p:nvSpPr>
        <p:spPr bwMode="auto">
          <a:xfrm>
            <a:off x="274638" y="1165225"/>
            <a:ext cx="8618537"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Las personas físicas o morales que hayan dado cualquier efecto fiscal a los comprobantes fiscales expedidos por un contribuyente incluido en el listado a que se refiere el párrafo tercero de este artículo, contarán con treinta días siguientes al de la citada publicación para acreditar ante la propia autoridad, que efectivamente adquirieron los bienes o recibieron los servicios que amparan los citados comprobantes fiscales, o bien procederán en el mismo plazo a corregir su situación fiscal.</a:t>
            </a:r>
          </a:p>
        </p:txBody>
      </p:sp>
      <p:pic>
        <p:nvPicPr>
          <p:cNvPr id="34820" name="Picture 6" descr="http://www.economiasimple.net/wp-content/uploads/2013/09/Las_facturas_del_hoga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275" y="4292600"/>
            <a:ext cx="4838700"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5562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755650" y="260350"/>
            <a:ext cx="7993063" cy="549275"/>
          </a:xfrm>
        </p:spPr>
        <p:txBody>
          <a:bodyPr/>
          <a:lstStyle/>
          <a:p>
            <a:pPr algn="r" eaLnBrk="1" fontAlgn="auto" hangingPunct="1">
              <a:spcAft>
                <a:spcPts val="0"/>
              </a:spcAft>
              <a:defRPr/>
            </a:pPr>
            <a:r>
              <a:rPr lang="es-ES_tradnl" sz="2000" b="1" i="1" dirty="0" err="1" smtClean="0">
                <a:solidFill>
                  <a:schemeClr val="accent2"/>
                </a:solidFill>
                <a:latin typeface="Arial" pitchFamily="34" charset="0"/>
                <a:cs typeface="Arial" pitchFamily="34" charset="0"/>
              </a:rPr>
              <a:t>cff</a:t>
            </a:r>
            <a:r>
              <a:rPr lang="es-ES_tradnl" sz="2000" b="1" i="1" dirty="0" smtClean="0">
                <a:solidFill>
                  <a:schemeClr val="accent2"/>
                </a:solidFill>
                <a:latin typeface="Arial" pitchFamily="34" charset="0"/>
                <a:cs typeface="Arial" pitchFamily="34" charset="0"/>
              </a:rPr>
              <a:t/>
            </a:r>
            <a:br>
              <a:rPr lang="es-ES_tradnl" sz="2000" b="1" i="1" dirty="0" smtClean="0">
                <a:solidFill>
                  <a:schemeClr val="accent2"/>
                </a:solidFill>
                <a:latin typeface="Arial" pitchFamily="34" charset="0"/>
                <a:cs typeface="Arial" pitchFamily="34" charset="0"/>
              </a:rPr>
            </a:br>
            <a:r>
              <a:rPr lang="es-ES_tradnl" sz="2000" b="1" i="1" dirty="0" smtClean="0">
                <a:solidFill>
                  <a:schemeClr val="accent2"/>
                </a:solidFill>
                <a:latin typeface="Arial" pitchFamily="34" charset="0"/>
                <a:cs typeface="Arial" pitchFamily="34" charset="0"/>
              </a:rPr>
              <a:t>8.- Acuerdos conclusivos</a:t>
            </a:r>
            <a:endParaRPr lang="es-MX" sz="2000" b="1" i="1" dirty="0" smtClean="0">
              <a:solidFill>
                <a:schemeClr val="accent2"/>
              </a:solidFill>
              <a:latin typeface="Arial" pitchFamily="34" charset="0"/>
              <a:cs typeface="Arial" pitchFamily="34" charset="0"/>
            </a:endParaRPr>
          </a:p>
        </p:txBody>
      </p:sp>
      <p:sp>
        <p:nvSpPr>
          <p:cNvPr id="35843" name="Text Box 4"/>
          <p:cNvSpPr txBox="1">
            <a:spLocks noChangeArrowheads="1"/>
          </p:cNvSpPr>
          <p:nvPr/>
        </p:nvSpPr>
        <p:spPr bwMode="auto">
          <a:xfrm>
            <a:off x="179388" y="908050"/>
            <a:ext cx="8713787"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b="1">
                <a:solidFill>
                  <a:srgbClr val="EA157A"/>
                </a:solidFill>
              </a:rPr>
              <a:t>Artículo 69-C. </a:t>
            </a:r>
            <a:r>
              <a:rPr lang="es-ES_tradnl" altLang="es-MX" sz="2400">
                <a:solidFill>
                  <a:prstClr val="black"/>
                </a:solidFill>
              </a:rPr>
              <a:t>Cuando los contribuyentes sean objeto del ejercicio de las facultades de comprobación a que se refiere el artículo </a:t>
            </a:r>
            <a:r>
              <a:rPr lang="es-ES_tradnl" altLang="es-MX" sz="2400" b="1" u="sng">
                <a:solidFill>
                  <a:srgbClr val="EA157A"/>
                </a:solidFill>
              </a:rPr>
              <a:t>42, fracciones II, III o IX </a:t>
            </a:r>
            <a:r>
              <a:rPr lang="es-ES_tradnl" altLang="es-MX" sz="2400">
                <a:solidFill>
                  <a:prstClr val="black"/>
                </a:solidFill>
              </a:rPr>
              <a:t>de este Código y no estén de acuerdo con </a:t>
            </a:r>
            <a:r>
              <a:rPr lang="es-ES_tradnl" altLang="es-MX" sz="2400" b="1">
                <a:solidFill>
                  <a:srgbClr val="EA157A"/>
                </a:solidFill>
              </a:rPr>
              <a:t>los hechos u omisiones </a:t>
            </a:r>
            <a:r>
              <a:rPr lang="es-ES_tradnl" altLang="es-MX" sz="2400">
                <a:solidFill>
                  <a:prstClr val="black"/>
                </a:solidFill>
              </a:rPr>
              <a:t>asentados en la </a:t>
            </a:r>
            <a:r>
              <a:rPr lang="es-ES_tradnl" altLang="es-MX" sz="2400" b="1">
                <a:solidFill>
                  <a:srgbClr val="EA157A"/>
                </a:solidFill>
              </a:rPr>
              <a:t>última acta parcial, en el acta final, en el oficio de observaciones o en la resolución provisional</a:t>
            </a:r>
            <a:r>
              <a:rPr lang="es-ES_tradnl" altLang="es-MX" sz="2400">
                <a:solidFill>
                  <a:prstClr val="black"/>
                </a:solidFill>
              </a:rPr>
              <a:t>, que puedan entrañar incumplimiento de las disposiciones fiscales, </a:t>
            </a:r>
            <a:r>
              <a:rPr lang="es-ES_tradnl" altLang="es-MX" sz="2400" b="1">
                <a:solidFill>
                  <a:srgbClr val="EA157A"/>
                </a:solidFill>
              </a:rPr>
              <a:t>podrán optar por solicitar la adopción de un acuerdo conclusivo</a:t>
            </a:r>
            <a:r>
              <a:rPr lang="es-ES_tradnl" altLang="es-MX" sz="2400">
                <a:solidFill>
                  <a:prstClr val="black"/>
                </a:solidFill>
              </a:rPr>
              <a:t>. Dicho acuerdo podrá versar sobre uno o varios de los hechos u omisiones consignado y será definitivo en cuanto al hecho u omisión sobre el que verse.</a:t>
            </a:r>
          </a:p>
        </p:txBody>
      </p:sp>
      <p:pic>
        <p:nvPicPr>
          <p:cNvPr id="35844" name="Picture 6" descr="http://www.saludlaboral.mx/portal/images/acuerdos/00-acuerdos-convenio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5650" y="4724400"/>
            <a:ext cx="29527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11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fade">
                                      <p:cBhvr>
                                        <p:cTn id="7" dur="2000"/>
                                        <p:tgtEl>
                                          <p:spTgt spid="35844"/>
                                        </p:tgtEl>
                                      </p:cBhvr>
                                    </p:animEffect>
                                    <p:anim calcmode="lin" valueType="num">
                                      <p:cBhvr>
                                        <p:cTn id="8" dur="2000" fill="hold"/>
                                        <p:tgtEl>
                                          <p:spTgt spid="35844"/>
                                        </p:tgtEl>
                                        <p:attrNameLst>
                                          <p:attrName>ppt_w</p:attrName>
                                        </p:attrNameLst>
                                      </p:cBhvr>
                                      <p:tavLst>
                                        <p:tav tm="0" fmla="#ppt_w*sin(2.5*pi*$)">
                                          <p:val>
                                            <p:fltVal val="0"/>
                                          </p:val>
                                        </p:tav>
                                        <p:tav tm="100000">
                                          <p:val>
                                            <p:fltVal val="1"/>
                                          </p:val>
                                        </p:tav>
                                      </p:tavLst>
                                    </p:anim>
                                    <p:anim calcmode="lin" valueType="num">
                                      <p:cBhvr>
                                        <p:cTn id="9" dur="2000" fill="hold"/>
                                        <p:tgtEl>
                                          <p:spTgt spid="358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822325" y="365125"/>
            <a:ext cx="7926388" cy="549275"/>
          </a:xfrm>
        </p:spPr>
        <p:txBody>
          <a:bodyPr/>
          <a:lstStyle/>
          <a:p>
            <a:pPr algn="r" eaLnBrk="1" fontAlgn="auto" hangingPunct="1">
              <a:spcAft>
                <a:spcPts val="0"/>
              </a:spcAft>
              <a:defRPr/>
            </a:pPr>
            <a:r>
              <a:rPr lang="es-ES_tradnl" sz="2400" b="1" i="1" dirty="0" err="1" smtClean="0">
                <a:solidFill>
                  <a:schemeClr val="accent2"/>
                </a:solidFill>
              </a:rPr>
              <a:t>Cff</a:t>
            </a:r>
            <a:r>
              <a:rPr lang="es-ES_tradnl" sz="2400" b="1" i="1" dirty="0" smtClean="0">
                <a:solidFill>
                  <a:schemeClr val="accent2"/>
                </a:solidFill>
              </a:rPr>
              <a:t/>
            </a:r>
            <a:br>
              <a:rPr lang="es-ES_tradnl" sz="2400" b="1" i="1" dirty="0" smtClean="0">
                <a:solidFill>
                  <a:schemeClr val="accent2"/>
                </a:solidFill>
              </a:rPr>
            </a:br>
            <a:r>
              <a:rPr lang="es-ES_tradnl" sz="2400" b="1" i="1" dirty="0" smtClean="0">
                <a:solidFill>
                  <a:schemeClr val="accent2"/>
                </a:solidFill>
              </a:rPr>
              <a:t>8.- Acuerdos conclusivos</a:t>
            </a:r>
            <a:endParaRPr lang="es-MX" sz="2400" b="1" i="1" dirty="0" smtClean="0">
              <a:solidFill>
                <a:schemeClr val="accent2"/>
              </a:solidFill>
            </a:endParaRPr>
          </a:p>
        </p:txBody>
      </p:sp>
      <p:sp>
        <p:nvSpPr>
          <p:cNvPr id="36867" name="Text Box 4"/>
          <p:cNvSpPr txBox="1">
            <a:spLocks noChangeArrowheads="1"/>
          </p:cNvSpPr>
          <p:nvPr/>
        </p:nvSpPr>
        <p:spPr bwMode="auto">
          <a:xfrm>
            <a:off x="149225" y="1196975"/>
            <a:ext cx="881538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Artículo 69-D. El contribuyente que opte por el </a:t>
            </a:r>
            <a:r>
              <a:rPr lang="es-ES_tradnl" altLang="es-MX" sz="2400" b="1">
                <a:solidFill>
                  <a:srgbClr val="EA157A"/>
                </a:solidFill>
              </a:rPr>
              <a:t>acuerdo conclusivo</a:t>
            </a:r>
            <a:r>
              <a:rPr lang="es-ES_tradnl" altLang="es-MX" sz="2400">
                <a:solidFill>
                  <a:prstClr val="black"/>
                </a:solidFill>
              </a:rPr>
              <a:t> lo tramitará a través de la </a:t>
            </a:r>
            <a:r>
              <a:rPr lang="es-ES_tradnl" altLang="es-MX" sz="2400" b="1">
                <a:solidFill>
                  <a:srgbClr val="EA157A"/>
                </a:solidFill>
              </a:rPr>
              <a:t>Procuraduría de la Defensa del Contribuyente</a:t>
            </a:r>
            <a:r>
              <a:rPr lang="es-ES_tradnl" altLang="es-MX" sz="2400">
                <a:solidFill>
                  <a:prstClr val="black"/>
                </a:solidFill>
              </a:rPr>
              <a:t>. </a:t>
            </a:r>
          </a:p>
          <a:p>
            <a:pPr algn="just" eaLnBrk="1" hangingPunct="1"/>
            <a:endParaRPr lang="es-ES_tradnl" altLang="es-MX" sz="2400">
              <a:solidFill>
                <a:prstClr val="black"/>
              </a:solidFill>
            </a:endParaRPr>
          </a:p>
          <a:p>
            <a:pPr algn="just" eaLnBrk="1" hangingPunct="1"/>
            <a:r>
              <a:rPr lang="es-ES_tradnl" altLang="es-MX" sz="2400">
                <a:solidFill>
                  <a:prstClr val="black"/>
                </a:solidFill>
              </a:rPr>
              <a:t>El escrito inicial deberá señalar los </a:t>
            </a:r>
            <a:r>
              <a:rPr lang="es-ES_tradnl" altLang="es-MX" sz="2400" b="1">
                <a:solidFill>
                  <a:srgbClr val="EA157A"/>
                </a:solidFill>
              </a:rPr>
              <a:t>hechos u omisiones que se le atribuyen con los cuales no esté de acuerdo</a:t>
            </a:r>
            <a:r>
              <a:rPr lang="es-ES_tradnl" altLang="es-MX" sz="2400">
                <a:solidFill>
                  <a:prstClr val="black"/>
                </a:solidFill>
              </a:rPr>
              <a:t>, </a:t>
            </a:r>
            <a:r>
              <a:rPr lang="es-ES_tradnl" altLang="es-MX" sz="2400" b="1">
                <a:solidFill>
                  <a:srgbClr val="EA157A"/>
                </a:solidFill>
              </a:rPr>
              <a:t>expresando la calificación que, en su opinión, debe darse a los mismos, </a:t>
            </a:r>
            <a:r>
              <a:rPr lang="es-ES_tradnl" altLang="es-MX" sz="2400">
                <a:solidFill>
                  <a:prstClr val="black"/>
                </a:solidFill>
              </a:rPr>
              <a:t>y podrá adjuntar la documentación que considere necesaria.</a:t>
            </a:r>
          </a:p>
        </p:txBody>
      </p:sp>
      <p:pic>
        <p:nvPicPr>
          <p:cNvPr id="36868" name="Picture 6" descr="http://mm.queaprendemoshoy.com/wp-content/uploads/2012/11/Aprendamos-a-estar-en-desacuerd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4335463"/>
            <a:ext cx="4824412"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1868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36868"/>
                                        </p:tgtEl>
                                        <p:attrNameLst>
                                          <p:attrName>ppt_w</p:attrName>
                                        </p:attrNameLst>
                                      </p:cBhvr>
                                      <p:tavLst>
                                        <p:tav tm="0">
                                          <p:val>
                                            <p:strVal val="ppt_w"/>
                                          </p:val>
                                        </p:tav>
                                        <p:tav tm="100000">
                                          <p:val>
                                            <p:fltVal val="0"/>
                                          </p:val>
                                        </p:tav>
                                      </p:tavLst>
                                    </p:anim>
                                    <p:anim calcmode="lin" valueType="num">
                                      <p:cBhvr>
                                        <p:cTn id="7" dur="1000"/>
                                        <p:tgtEl>
                                          <p:spTgt spid="36868"/>
                                        </p:tgtEl>
                                        <p:attrNameLst>
                                          <p:attrName>ppt_h</p:attrName>
                                        </p:attrNameLst>
                                      </p:cBhvr>
                                      <p:tavLst>
                                        <p:tav tm="0">
                                          <p:val>
                                            <p:strVal val="ppt_h"/>
                                          </p:val>
                                        </p:tav>
                                        <p:tav tm="100000">
                                          <p:val>
                                            <p:fltVal val="0"/>
                                          </p:val>
                                        </p:tav>
                                      </p:tavLst>
                                    </p:anim>
                                    <p:anim calcmode="lin" valueType="num">
                                      <p:cBhvr>
                                        <p:cTn id="8" dur="1000"/>
                                        <p:tgtEl>
                                          <p:spTgt spid="36868"/>
                                        </p:tgtEl>
                                        <p:attrNameLst>
                                          <p:attrName>style.rotation</p:attrName>
                                        </p:attrNameLst>
                                      </p:cBhvr>
                                      <p:tavLst>
                                        <p:tav tm="0">
                                          <p:val>
                                            <p:fltVal val="0"/>
                                          </p:val>
                                        </p:tav>
                                        <p:tav tm="100000">
                                          <p:val>
                                            <p:fltVal val="90"/>
                                          </p:val>
                                        </p:tav>
                                      </p:tavLst>
                                    </p:anim>
                                    <p:animEffect transition="out" filter="fade">
                                      <p:cBhvr>
                                        <p:cTn id="9" dur="1000"/>
                                        <p:tgtEl>
                                          <p:spTgt spid="36868"/>
                                        </p:tgtEl>
                                      </p:cBhvr>
                                    </p:animEffect>
                                    <p:set>
                                      <p:cBhvr>
                                        <p:cTn id="10" dur="1" fill="hold">
                                          <p:stCondLst>
                                            <p:cond delay="999"/>
                                          </p:stCondLst>
                                        </p:cTn>
                                        <p:tgtEl>
                                          <p:spTgt spid="368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gn="r" eaLnBrk="1" fontAlgn="auto" hangingPunct="1">
              <a:spcAft>
                <a:spcPts val="0"/>
              </a:spcAft>
              <a:defRPr/>
            </a:pPr>
            <a:r>
              <a:rPr lang="es-ES_tradnl" sz="2400" b="1" dirty="0" err="1" smtClean="0">
                <a:solidFill>
                  <a:schemeClr val="accent2"/>
                </a:solidFill>
              </a:rPr>
              <a:t>Cff</a:t>
            </a:r>
            <a:r>
              <a:rPr lang="es-ES_tradnl" sz="2400" b="1" dirty="0" smtClean="0">
                <a:solidFill>
                  <a:schemeClr val="accent2"/>
                </a:solidFill>
              </a:rPr>
              <a:t/>
            </a:r>
            <a:br>
              <a:rPr lang="es-ES_tradnl" sz="2400" b="1" dirty="0" smtClean="0">
                <a:solidFill>
                  <a:schemeClr val="accent2"/>
                </a:solidFill>
              </a:rPr>
            </a:br>
            <a:r>
              <a:rPr lang="es-ES_tradnl" sz="2400" b="1" dirty="0" smtClean="0">
                <a:solidFill>
                  <a:schemeClr val="accent2"/>
                </a:solidFill>
              </a:rPr>
              <a:t>8.- Acuerdos conclusivos</a:t>
            </a:r>
            <a:endParaRPr lang="es-MX" sz="2400" b="1" dirty="0" smtClean="0">
              <a:solidFill>
                <a:schemeClr val="accent2"/>
              </a:solidFill>
            </a:endParaRPr>
          </a:p>
        </p:txBody>
      </p:sp>
      <p:sp>
        <p:nvSpPr>
          <p:cNvPr id="37891" name="Text Box 4"/>
          <p:cNvSpPr txBox="1">
            <a:spLocks noChangeArrowheads="1"/>
          </p:cNvSpPr>
          <p:nvPr/>
        </p:nvSpPr>
        <p:spPr bwMode="auto">
          <a:xfrm>
            <a:off x="149225" y="1557338"/>
            <a:ext cx="881538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Recibida la solicitud, la </a:t>
            </a:r>
            <a:r>
              <a:rPr lang="es-ES_tradnl" altLang="es-MX" sz="2400" b="1">
                <a:solidFill>
                  <a:srgbClr val="EA157A"/>
                </a:solidFill>
              </a:rPr>
              <a:t>Procuraduría de la Defensa del Contribuyente </a:t>
            </a:r>
            <a:r>
              <a:rPr lang="es-ES_tradnl" altLang="es-MX" sz="2400">
                <a:solidFill>
                  <a:prstClr val="black"/>
                </a:solidFill>
              </a:rPr>
              <a:t>requerirá a la autoridad revisora para que, en un plazo de </a:t>
            </a:r>
            <a:r>
              <a:rPr lang="es-ES_tradnl" altLang="es-MX" sz="2400" b="1">
                <a:solidFill>
                  <a:srgbClr val="EA157A"/>
                </a:solidFill>
              </a:rPr>
              <a:t>veinte días</a:t>
            </a:r>
            <a:r>
              <a:rPr lang="es-ES_tradnl" altLang="es-MX" sz="2400">
                <a:solidFill>
                  <a:prstClr val="black"/>
                </a:solidFill>
              </a:rPr>
              <a:t>, contado a partir del requerimiento, manifieste </a:t>
            </a:r>
            <a:r>
              <a:rPr lang="es-ES_tradnl" altLang="es-MX" sz="2400" b="1">
                <a:solidFill>
                  <a:srgbClr val="EA157A"/>
                </a:solidFill>
              </a:rPr>
              <a:t>si acepta o no los términos en que se plantea el acuerdo conclusivo</a:t>
            </a:r>
            <a:r>
              <a:rPr lang="es-ES_tradnl" altLang="es-MX" sz="2400">
                <a:solidFill>
                  <a:prstClr val="black"/>
                </a:solidFill>
              </a:rPr>
              <a:t>, los fundamentos y motivos por los cuales no se acepta, o bien, exprese los términos en que proceda la adopción de dicho acuerdo.</a:t>
            </a:r>
          </a:p>
        </p:txBody>
      </p:sp>
      <p:pic>
        <p:nvPicPr>
          <p:cNvPr id="37892" name="Picture 7" descr="http://www.facundodesalterain.com/images/stories/nueva%20imagen%20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3" y="4076700"/>
            <a:ext cx="395922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9" descr="http://periodicodigital.com.mx/images/r=1&amp;width=550&amp;image=/media/images/2012/diciembre/economia/18/prodecon_gob_m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23825"/>
            <a:ext cx="280828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1654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2780928"/>
            <a:ext cx="7929385" cy="792088"/>
          </a:xfrm>
        </p:spPr>
        <p:txBody>
          <a:bodyPr>
            <a:noAutofit/>
          </a:bodyPr>
          <a:lstStyle/>
          <a:p>
            <a:pPr algn="ctr"/>
            <a:r>
              <a:rPr lang="es-MX" sz="3600" b="1" dirty="0" smtClean="0">
                <a:solidFill>
                  <a:schemeClr val="tx1"/>
                </a:solidFill>
              </a:rPr>
              <a:t>Reformas del </a:t>
            </a:r>
            <a:r>
              <a:rPr lang="es-MX" sz="4400" b="1" dirty="0" smtClean="0">
                <a:solidFill>
                  <a:schemeClr val="bg2">
                    <a:lumMod val="60000"/>
                    <a:lumOff val="40000"/>
                  </a:schemeClr>
                </a:solidFill>
              </a:rPr>
              <a:t>CFF</a:t>
            </a:r>
            <a:r>
              <a:rPr lang="es-MX" sz="4400" b="1" dirty="0" smtClean="0">
                <a:solidFill>
                  <a:schemeClr val="tx1"/>
                </a:solidFill>
              </a:rPr>
              <a:t> </a:t>
            </a:r>
            <a:r>
              <a:rPr lang="es-MX" sz="3600" b="1" dirty="0" smtClean="0">
                <a:solidFill>
                  <a:schemeClr val="tx1"/>
                </a:solidFill>
              </a:rPr>
              <a:t>que inciden en la Materia  Aduanera y </a:t>
            </a:r>
          </a:p>
          <a:p>
            <a:pPr algn="ctr"/>
            <a:r>
              <a:rPr lang="es-MX" sz="3600" b="1" dirty="0" smtClean="0">
                <a:solidFill>
                  <a:schemeClr val="tx1"/>
                </a:solidFill>
              </a:rPr>
              <a:t>del Comercio Exterior.</a:t>
            </a:r>
          </a:p>
        </p:txBody>
      </p:sp>
      <p:pic>
        <p:nvPicPr>
          <p:cNvPr id="2050" name="Picture 2" descr="https://encrypted-tbn3.gstatic.com/images?q=tbn:ANd9GcRqzheNFOeuDccykhXsG4ekTwm59owhp3ho-0Aw8KA7vm8dMxof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88640"/>
            <a:ext cx="1584176"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421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851275" y="5445125"/>
            <a:ext cx="5141913" cy="549275"/>
          </a:xfrm>
        </p:spPr>
        <p:txBody>
          <a:bodyPr/>
          <a:lstStyle/>
          <a:p>
            <a:pPr algn="ctr" eaLnBrk="1" fontAlgn="auto" hangingPunct="1">
              <a:spcAft>
                <a:spcPts val="0"/>
              </a:spcAft>
              <a:defRPr/>
            </a:pPr>
            <a:r>
              <a:rPr lang="es-ES_tradnl" sz="2400" b="1" i="1" dirty="0" err="1" smtClean="0">
                <a:solidFill>
                  <a:schemeClr val="bg1"/>
                </a:solidFill>
                <a:latin typeface="Arial" pitchFamily="34" charset="0"/>
                <a:cs typeface="Arial" pitchFamily="34" charset="0"/>
              </a:rPr>
              <a:t>cff</a:t>
            </a:r>
            <a:r>
              <a:rPr lang="es-ES_tradnl" sz="2400" b="1" i="1" dirty="0" smtClean="0">
                <a:solidFill>
                  <a:schemeClr val="bg1"/>
                </a:solidFill>
                <a:latin typeface="Arial" pitchFamily="34" charset="0"/>
                <a:cs typeface="Arial" pitchFamily="34" charset="0"/>
              </a:rPr>
              <a:t/>
            </a:r>
            <a:br>
              <a:rPr lang="es-ES_tradnl" sz="2400" b="1" i="1" dirty="0" smtClean="0">
                <a:solidFill>
                  <a:schemeClr val="bg1"/>
                </a:solidFill>
                <a:latin typeface="Arial" pitchFamily="34" charset="0"/>
                <a:cs typeface="Arial" pitchFamily="34" charset="0"/>
              </a:rPr>
            </a:br>
            <a:r>
              <a:rPr lang="es-ES_tradnl" sz="2400" b="1" i="1" dirty="0" smtClean="0">
                <a:solidFill>
                  <a:schemeClr val="bg1"/>
                </a:solidFill>
                <a:latin typeface="Arial" pitchFamily="34" charset="0"/>
                <a:cs typeface="Arial" pitchFamily="34" charset="0"/>
              </a:rPr>
              <a:t>8.- Acuerdos conclusivos</a:t>
            </a:r>
            <a:endParaRPr lang="es-MX" sz="2400" b="1" i="1" dirty="0" smtClean="0">
              <a:solidFill>
                <a:schemeClr val="bg1"/>
              </a:solidFill>
              <a:latin typeface="Arial" pitchFamily="34" charset="0"/>
              <a:cs typeface="Arial" pitchFamily="34" charset="0"/>
            </a:endParaRPr>
          </a:p>
        </p:txBody>
      </p:sp>
      <p:sp>
        <p:nvSpPr>
          <p:cNvPr id="38915" name="Text Box 4"/>
          <p:cNvSpPr txBox="1">
            <a:spLocks noChangeArrowheads="1"/>
          </p:cNvSpPr>
          <p:nvPr/>
        </p:nvSpPr>
        <p:spPr bwMode="auto">
          <a:xfrm>
            <a:off x="177800" y="395288"/>
            <a:ext cx="8815388"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200">
                <a:solidFill>
                  <a:prstClr val="black"/>
                </a:solidFill>
              </a:rPr>
              <a:t>Artículo 69-E. La </a:t>
            </a:r>
            <a:r>
              <a:rPr lang="es-ES_tradnl" altLang="es-MX" sz="2200" b="1">
                <a:solidFill>
                  <a:srgbClr val="EA157A"/>
                </a:solidFill>
              </a:rPr>
              <a:t>Procuraduría de la Defensa del Contribuyente,</a:t>
            </a:r>
            <a:r>
              <a:rPr lang="es-ES_tradnl" altLang="es-MX" sz="2200">
                <a:solidFill>
                  <a:prstClr val="black"/>
                </a:solidFill>
              </a:rPr>
              <a:t> una vez que acuse recibo de la </a:t>
            </a:r>
            <a:r>
              <a:rPr lang="es-ES_tradnl" altLang="es-MX" sz="2200" b="1">
                <a:solidFill>
                  <a:srgbClr val="EA157A"/>
                </a:solidFill>
              </a:rPr>
              <a:t>respuesta de la autoridad fiscal,</a:t>
            </a:r>
            <a:r>
              <a:rPr lang="es-ES_tradnl" altLang="es-MX" sz="2200">
                <a:solidFill>
                  <a:prstClr val="black"/>
                </a:solidFill>
              </a:rPr>
              <a:t> contará con un plazo de </a:t>
            </a:r>
            <a:r>
              <a:rPr lang="es-ES_tradnl" altLang="es-MX" sz="2200" b="1">
                <a:solidFill>
                  <a:srgbClr val="EA157A"/>
                </a:solidFill>
              </a:rPr>
              <a:t>veinte días para concluir el procedimiento a que se refiere este Capítulo</a:t>
            </a:r>
            <a:r>
              <a:rPr lang="es-ES_tradnl" altLang="es-MX" sz="2200">
                <a:solidFill>
                  <a:prstClr val="black"/>
                </a:solidFill>
              </a:rPr>
              <a:t>, lo que se notificará a las partes. </a:t>
            </a:r>
            <a:r>
              <a:rPr lang="es-ES_tradnl" altLang="es-MX" sz="2200" b="1">
                <a:solidFill>
                  <a:srgbClr val="EA157A"/>
                </a:solidFill>
              </a:rPr>
              <a:t>De concluirse el procedimiento con la suscripción del Acuerdo, </a:t>
            </a:r>
            <a:r>
              <a:rPr lang="es-ES_tradnl" altLang="es-MX" sz="2200">
                <a:solidFill>
                  <a:prstClr val="black"/>
                </a:solidFill>
              </a:rPr>
              <a:t>éste deberá </a:t>
            </a:r>
            <a:r>
              <a:rPr lang="es-ES_tradnl" altLang="es-MX" sz="2200" b="1">
                <a:solidFill>
                  <a:srgbClr val="EA157A"/>
                </a:solidFill>
              </a:rPr>
              <a:t>firmarse por el contribuyente y la autoridad revisora, así como por la referida Procuraduría.</a:t>
            </a:r>
          </a:p>
          <a:p>
            <a:pPr algn="just" eaLnBrk="1" hangingPunct="1"/>
            <a:endParaRPr lang="es-ES_tradnl" altLang="es-MX" sz="2200">
              <a:solidFill>
                <a:prstClr val="black"/>
              </a:solidFill>
            </a:endParaRPr>
          </a:p>
          <a:p>
            <a:pPr algn="just" eaLnBrk="1" hangingPunct="1"/>
            <a:r>
              <a:rPr lang="es-ES_tradnl" altLang="es-MX" sz="2200">
                <a:solidFill>
                  <a:prstClr val="black"/>
                </a:solidFill>
              </a:rPr>
              <a:t>Para </a:t>
            </a:r>
            <a:r>
              <a:rPr lang="es-ES_tradnl" altLang="es-MX" sz="2200" b="1">
                <a:solidFill>
                  <a:srgbClr val="EA157A"/>
                </a:solidFill>
              </a:rPr>
              <a:t>mejor proveer a la adopción del acuerdo conclusivo</a:t>
            </a:r>
            <a:r>
              <a:rPr lang="es-ES_tradnl" altLang="es-MX" sz="2200">
                <a:solidFill>
                  <a:prstClr val="black"/>
                </a:solidFill>
              </a:rPr>
              <a:t>, la Procuraduría de la Defensa del Contribuyente podrá convocar a mesas de trabajo, promoviendo en todo momento la emisión consensuada del acuerdo entre autoridad y contribuyente</a:t>
            </a:r>
            <a:r>
              <a:rPr lang="es-ES_tradnl" altLang="es-MX" sz="2400">
                <a:solidFill>
                  <a:prstClr val="black"/>
                </a:solidFill>
              </a:rPr>
              <a:t>.</a:t>
            </a:r>
          </a:p>
        </p:txBody>
      </p:sp>
      <p:pic>
        <p:nvPicPr>
          <p:cNvPr id="23557" name="Picture 5" descr="http://2.bp.blogspot.com/-gMRUuESEY_o/UIKVhXaypsI/AAAAAAAAUl4/NYEGo2ogNFg/s400/team+with+puzzle+pieces.jpg"/>
          <p:cNvPicPr>
            <a:picLocks noChangeAspect="1" noChangeArrowheads="1"/>
          </p:cNvPicPr>
          <p:nvPr/>
        </p:nvPicPr>
        <p:blipFill>
          <a:blip r:embed="rId2"/>
          <a:srcRect/>
          <a:stretch>
            <a:fillRect/>
          </a:stretch>
        </p:blipFill>
        <p:spPr bwMode="auto">
          <a:xfrm>
            <a:off x="468313" y="4600575"/>
            <a:ext cx="3382962" cy="1997075"/>
          </a:xfrm>
          <a:prstGeom prst="rect">
            <a:avLst/>
          </a:prstGeom>
          <a:noFill/>
          <a:ln w="19050">
            <a:solidFill>
              <a:schemeClr val="accent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88511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859338" y="6021388"/>
            <a:ext cx="4068762" cy="549275"/>
          </a:xfrm>
        </p:spPr>
        <p:txBody>
          <a:bodyPr/>
          <a:lstStyle/>
          <a:p>
            <a:pPr algn="ctr" eaLnBrk="1" fontAlgn="auto" hangingPunct="1">
              <a:spcAft>
                <a:spcPts val="0"/>
              </a:spcAft>
              <a:defRPr/>
            </a:pPr>
            <a:r>
              <a:rPr lang="es-ES_tradnl" sz="2400" b="1" i="1" dirty="0" err="1" smtClean="0">
                <a:solidFill>
                  <a:schemeClr val="bg1"/>
                </a:solidFill>
              </a:rPr>
              <a:t>Cff</a:t>
            </a:r>
            <a:r>
              <a:rPr lang="es-ES_tradnl" sz="2400" b="1" i="1" dirty="0" smtClean="0">
                <a:solidFill>
                  <a:schemeClr val="bg1"/>
                </a:solidFill>
              </a:rPr>
              <a:t/>
            </a:r>
            <a:br>
              <a:rPr lang="es-ES_tradnl" sz="2400" b="1" i="1" dirty="0" smtClean="0">
                <a:solidFill>
                  <a:schemeClr val="bg1"/>
                </a:solidFill>
              </a:rPr>
            </a:br>
            <a:r>
              <a:rPr lang="es-ES_tradnl" sz="2400" b="1" i="1" dirty="0" smtClean="0">
                <a:solidFill>
                  <a:schemeClr val="bg1"/>
                </a:solidFill>
              </a:rPr>
              <a:t>8.- Acuerdos conclusivos</a:t>
            </a:r>
            <a:endParaRPr lang="es-MX" sz="2400" b="1" i="1" dirty="0" smtClean="0">
              <a:solidFill>
                <a:schemeClr val="bg1"/>
              </a:solidFill>
            </a:endParaRPr>
          </a:p>
        </p:txBody>
      </p:sp>
      <p:sp>
        <p:nvSpPr>
          <p:cNvPr id="39939" name="Text Box 4"/>
          <p:cNvSpPr txBox="1">
            <a:spLocks noChangeArrowheads="1"/>
          </p:cNvSpPr>
          <p:nvPr/>
        </p:nvSpPr>
        <p:spPr bwMode="auto">
          <a:xfrm>
            <a:off x="323850" y="836613"/>
            <a:ext cx="8518525"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a:solidFill>
                  <a:prstClr val="black"/>
                </a:solidFill>
              </a:rPr>
              <a:t>Artículo 69-G. El </a:t>
            </a:r>
            <a:r>
              <a:rPr lang="es-ES_tradnl" altLang="es-MX" sz="2000" b="1">
                <a:solidFill>
                  <a:srgbClr val="EA157A"/>
                </a:solidFill>
              </a:rPr>
              <a:t>contribuyente que haya suscrito </a:t>
            </a:r>
            <a:r>
              <a:rPr lang="es-ES_tradnl" altLang="es-MX" sz="2000">
                <a:solidFill>
                  <a:prstClr val="black"/>
                </a:solidFill>
              </a:rPr>
              <a:t>un </a:t>
            </a:r>
            <a:r>
              <a:rPr lang="es-ES_tradnl" altLang="es-MX" sz="2000" b="1">
                <a:solidFill>
                  <a:srgbClr val="EA157A"/>
                </a:solidFill>
              </a:rPr>
              <a:t>acuerdo conclusivo </a:t>
            </a:r>
            <a:r>
              <a:rPr lang="es-ES_tradnl" altLang="es-MX" sz="2000">
                <a:solidFill>
                  <a:prstClr val="black"/>
                </a:solidFill>
              </a:rPr>
              <a:t>tendrá derecho, </a:t>
            </a:r>
            <a:r>
              <a:rPr lang="es-ES_tradnl" altLang="es-MX" sz="2000" b="1">
                <a:solidFill>
                  <a:srgbClr val="EA157A"/>
                </a:solidFill>
              </a:rPr>
              <a:t>por única ocasión</a:t>
            </a:r>
            <a:r>
              <a:rPr lang="es-ES_tradnl" altLang="es-MX" sz="2000">
                <a:solidFill>
                  <a:prstClr val="black"/>
                </a:solidFill>
              </a:rPr>
              <a:t>, a la condonación del </a:t>
            </a:r>
            <a:r>
              <a:rPr lang="es-ES_tradnl" altLang="es-MX" sz="2000" b="1">
                <a:solidFill>
                  <a:srgbClr val="EA157A"/>
                </a:solidFill>
              </a:rPr>
              <a:t>100% de las multas;</a:t>
            </a:r>
            <a:r>
              <a:rPr lang="es-ES_tradnl" altLang="es-MX" sz="2000">
                <a:solidFill>
                  <a:prstClr val="black"/>
                </a:solidFill>
              </a:rPr>
              <a:t> en la </a:t>
            </a:r>
            <a:r>
              <a:rPr lang="es-ES_tradnl" altLang="es-MX" sz="2000" b="1">
                <a:solidFill>
                  <a:srgbClr val="EA157A"/>
                </a:solidFill>
              </a:rPr>
              <a:t>segunda y posteriores </a:t>
            </a:r>
            <a:r>
              <a:rPr lang="es-ES_tradnl" altLang="es-MX" sz="2000">
                <a:solidFill>
                  <a:prstClr val="black"/>
                </a:solidFill>
              </a:rPr>
              <a:t>suscripciones aplicará la condonación de sanciones en los términos y bajo los supuestos que establece el artículo 17 de la Ley Federal de los Derechos del Contribuyente. </a:t>
            </a:r>
            <a:r>
              <a:rPr lang="es-ES_tradnl" altLang="es-MX" sz="2400" b="1">
                <a:solidFill>
                  <a:prstClr val="black"/>
                </a:solidFill>
              </a:rPr>
              <a:t>Las autoridades fiscales deberán tomar en cuenta los alcances del acuerdo conclusivo para, en su caso, emitir la resolución que corresponda.</a:t>
            </a:r>
          </a:p>
        </p:txBody>
      </p:sp>
      <p:pic>
        <p:nvPicPr>
          <p:cNvPr id="39940" name="Picture 6" descr="http://rediseno.vanguardia.com.mx/images/2013/03/26/pesos-dinero-mexico-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7113" y="3576638"/>
            <a:ext cx="2735262" cy="213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8" descr="diner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2713" y="4149725"/>
            <a:ext cx="21844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23706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227138" y="115888"/>
            <a:ext cx="7521575" cy="549275"/>
          </a:xfrm>
        </p:spPr>
        <p:txBody>
          <a:bodyPr/>
          <a:lstStyle/>
          <a:p>
            <a:pPr algn="r" eaLnBrk="1" fontAlgn="auto" hangingPunct="1">
              <a:spcAft>
                <a:spcPts val="0"/>
              </a:spcAft>
              <a:defRPr/>
            </a:pPr>
            <a:r>
              <a:rPr lang="es-ES_tradnl" sz="1800" b="1" i="1" dirty="0" err="1" smtClean="0">
                <a:solidFill>
                  <a:srgbClr val="FF0000"/>
                </a:solidFill>
              </a:rPr>
              <a:t>Cff</a:t>
            </a:r>
            <a:r>
              <a:rPr lang="es-ES_tradnl" sz="1800" b="1" i="1" dirty="0" smtClean="0">
                <a:solidFill>
                  <a:srgbClr val="FF0000"/>
                </a:solidFill>
              </a:rPr>
              <a:t/>
            </a:r>
            <a:br>
              <a:rPr lang="es-ES_tradnl" sz="1800" b="1" i="1" dirty="0" smtClean="0">
                <a:solidFill>
                  <a:srgbClr val="FF0000"/>
                </a:solidFill>
              </a:rPr>
            </a:br>
            <a:r>
              <a:rPr lang="es-ES_tradnl" sz="1800" b="1" i="1" dirty="0" smtClean="0">
                <a:solidFill>
                  <a:srgbClr val="FF0000"/>
                </a:solidFill>
              </a:rPr>
              <a:t>9.- Recurso de </a:t>
            </a:r>
            <a:r>
              <a:rPr lang="es-ES_tradnl" sz="1800" b="1" i="1" dirty="0" err="1" smtClean="0">
                <a:solidFill>
                  <a:srgbClr val="FF0000"/>
                </a:solidFill>
              </a:rPr>
              <a:t>revocaciÓN</a:t>
            </a:r>
            <a:endParaRPr lang="es-MX" sz="2400" b="1" i="1" dirty="0" smtClean="0">
              <a:solidFill>
                <a:srgbClr val="FF0000"/>
              </a:solidFill>
            </a:endParaRPr>
          </a:p>
        </p:txBody>
      </p:sp>
      <p:sp>
        <p:nvSpPr>
          <p:cNvPr id="40963" name="Text Box 4"/>
          <p:cNvSpPr txBox="1">
            <a:spLocks noChangeArrowheads="1"/>
          </p:cNvSpPr>
          <p:nvPr/>
        </p:nvSpPr>
        <p:spPr bwMode="auto">
          <a:xfrm>
            <a:off x="177800" y="765175"/>
            <a:ext cx="864235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Artículo 121. El recurso deberá presentarse </a:t>
            </a:r>
            <a:r>
              <a:rPr lang="es-ES_tradnl" altLang="es-MX" sz="2400" b="1" u="sng">
                <a:solidFill>
                  <a:srgbClr val="FF0000"/>
                </a:solidFill>
              </a:rPr>
              <a:t>a través del buzón tributario, dentro de los treinta días siguientes a aquél en que haya surtido efectos su notificación…</a:t>
            </a:r>
          </a:p>
          <a:p>
            <a:pPr algn="just" eaLnBrk="1" hangingPunct="1"/>
            <a:endParaRPr lang="es-ES_tradnl" altLang="es-MX" sz="2400">
              <a:solidFill>
                <a:prstClr val="black"/>
              </a:solidFill>
            </a:endParaRPr>
          </a:p>
          <a:p>
            <a:pPr algn="just" eaLnBrk="1" hangingPunct="1"/>
            <a:r>
              <a:rPr lang="es-ES_tradnl" altLang="es-MX" sz="2400">
                <a:solidFill>
                  <a:prstClr val="black"/>
                </a:solidFill>
              </a:rPr>
              <a:t>El escrito de interposición del recurso también podrá enviarse a la autoridad competente en razón del domicilio o a la que emitió o ejecutó el acto, </a:t>
            </a:r>
            <a:r>
              <a:rPr lang="es-ES_tradnl" altLang="es-MX" sz="2400" b="1" u="sng">
                <a:solidFill>
                  <a:srgbClr val="FF0000"/>
                </a:solidFill>
              </a:rPr>
              <a:t>a través de los medios que autorice el Servicio de Administración Tributaria mediante reglas de carácter general.</a:t>
            </a:r>
          </a:p>
        </p:txBody>
      </p:sp>
      <p:pic>
        <p:nvPicPr>
          <p:cNvPr id="40964" name="Picture 6" descr="http://vivirmexico.hipertextual.com/files/2011/10/Tramite-en-l%C3%ADn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4076700"/>
            <a:ext cx="4383087"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85438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428750" y="115888"/>
            <a:ext cx="7519988" cy="549275"/>
          </a:xfrm>
        </p:spPr>
        <p:txBody>
          <a:bodyPr/>
          <a:lstStyle/>
          <a:p>
            <a:pPr algn="r" eaLnBrk="1" fontAlgn="auto" hangingPunct="1">
              <a:spcAft>
                <a:spcPts val="0"/>
              </a:spcAft>
              <a:defRPr/>
            </a:pPr>
            <a:r>
              <a:rPr lang="es-ES_tradnl" sz="2000" b="1" i="1" dirty="0" err="1" smtClean="0">
                <a:solidFill>
                  <a:srgbClr val="FF0000"/>
                </a:solidFill>
                <a:latin typeface="Arial" pitchFamily="34" charset="0"/>
                <a:cs typeface="Arial" pitchFamily="34" charset="0"/>
              </a:rPr>
              <a:t>Cff</a:t>
            </a:r>
            <a:r>
              <a:rPr lang="es-ES_tradnl" sz="2000" b="1" i="1" dirty="0" smtClean="0">
                <a:solidFill>
                  <a:srgbClr val="FF0000"/>
                </a:solidFill>
                <a:latin typeface="Arial" pitchFamily="34" charset="0"/>
                <a:cs typeface="Arial" pitchFamily="34" charset="0"/>
              </a:rPr>
              <a:t>.</a:t>
            </a:r>
            <a:br>
              <a:rPr lang="es-ES_tradnl" sz="2000" b="1" i="1" dirty="0" smtClean="0">
                <a:solidFill>
                  <a:srgbClr val="FF0000"/>
                </a:solidFill>
                <a:latin typeface="Arial" pitchFamily="34" charset="0"/>
                <a:cs typeface="Arial" pitchFamily="34" charset="0"/>
              </a:rPr>
            </a:br>
            <a:r>
              <a:rPr lang="es-ES_tradnl" sz="2000" b="1" i="1" dirty="0" smtClean="0">
                <a:solidFill>
                  <a:srgbClr val="FF0000"/>
                </a:solidFill>
                <a:latin typeface="Arial" pitchFamily="34" charset="0"/>
                <a:cs typeface="Arial" pitchFamily="34" charset="0"/>
              </a:rPr>
              <a:t>10.- Notificaciones</a:t>
            </a:r>
            <a:endParaRPr lang="es-MX" sz="2000" b="1" i="1" dirty="0" smtClean="0">
              <a:solidFill>
                <a:srgbClr val="FF0000"/>
              </a:solidFill>
              <a:latin typeface="Arial" pitchFamily="34" charset="0"/>
              <a:cs typeface="Arial" pitchFamily="34" charset="0"/>
            </a:endParaRPr>
          </a:p>
        </p:txBody>
      </p:sp>
      <p:sp>
        <p:nvSpPr>
          <p:cNvPr id="41987" name="Text Box 4"/>
          <p:cNvSpPr txBox="1">
            <a:spLocks noChangeArrowheads="1"/>
          </p:cNvSpPr>
          <p:nvPr/>
        </p:nvSpPr>
        <p:spPr bwMode="auto">
          <a:xfrm>
            <a:off x="250825" y="836613"/>
            <a:ext cx="8786813"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a:solidFill>
                  <a:prstClr val="black"/>
                </a:solidFill>
              </a:rPr>
              <a:t>Artículo 134. Las notificaciones de los actos administrativos se harán:</a:t>
            </a:r>
          </a:p>
          <a:p>
            <a:pPr algn="just" eaLnBrk="1" hangingPunct="1"/>
            <a:endParaRPr lang="es-ES_tradnl" altLang="es-MX" sz="2000">
              <a:solidFill>
                <a:prstClr val="black"/>
              </a:solidFill>
            </a:endParaRPr>
          </a:p>
          <a:p>
            <a:pPr algn="just" eaLnBrk="1" hangingPunct="1"/>
            <a:r>
              <a:rPr lang="es-ES_tradnl" altLang="es-MX" sz="2000">
                <a:solidFill>
                  <a:prstClr val="black"/>
                </a:solidFill>
              </a:rPr>
              <a:t>I. </a:t>
            </a:r>
            <a:r>
              <a:rPr lang="es-ES_tradnl" altLang="es-MX" sz="2000">
                <a:solidFill>
                  <a:srgbClr val="FF0000"/>
                </a:solidFill>
              </a:rPr>
              <a:t>Personalmente</a:t>
            </a:r>
            <a:r>
              <a:rPr lang="es-ES_tradnl" altLang="es-MX" sz="2000">
                <a:solidFill>
                  <a:prstClr val="black"/>
                </a:solidFill>
              </a:rPr>
              <a:t> o por </a:t>
            </a:r>
            <a:r>
              <a:rPr lang="es-ES_tradnl" altLang="es-MX" sz="2000">
                <a:solidFill>
                  <a:srgbClr val="FF0000"/>
                </a:solidFill>
              </a:rPr>
              <a:t>correo certificado </a:t>
            </a:r>
            <a:r>
              <a:rPr lang="es-ES_tradnl" altLang="es-MX" sz="2000">
                <a:solidFill>
                  <a:prstClr val="black"/>
                </a:solidFill>
              </a:rPr>
              <a:t>o </a:t>
            </a:r>
            <a:r>
              <a:rPr lang="es-ES_tradnl" altLang="es-MX" sz="2000" b="1" u="sng">
                <a:solidFill>
                  <a:srgbClr val="FF0000"/>
                </a:solidFill>
              </a:rPr>
              <a:t>mensaje de datos con acuse de recibo en el buzón tributario</a:t>
            </a:r>
            <a:r>
              <a:rPr lang="es-ES_tradnl" altLang="es-MX" sz="2000">
                <a:solidFill>
                  <a:prstClr val="black"/>
                </a:solidFill>
              </a:rPr>
              <a:t>, cuando se trate de citatorios, requerimientos, solicitudes de informes o documentos y de actos administrativos que puedan ser recurridos.</a:t>
            </a:r>
          </a:p>
          <a:p>
            <a:pPr algn="just" eaLnBrk="1" hangingPunct="1"/>
            <a:endParaRPr lang="es-ES_tradnl" altLang="es-MX" sz="2000">
              <a:solidFill>
                <a:prstClr val="black"/>
              </a:solidFill>
            </a:endParaRPr>
          </a:p>
          <a:p>
            <a:pPr algn="just" eaLnBrk="1" hangingPunct="1"/>
            <a:r>
              <a:rPr lang="es-ES_tradnl" altLang="es-MX" sz="2000">
                <a:solidFill>
                  <a:prstClr val="black"/>
                </a:solidFill>
              </a:rPr>
              <a:t>La </a:t>
            </a:r>
            <a:r>
              <a:rPr lang="es-ES_tradnl" altLang="es-MX" sz="2000" b="1" u="sng">
                <a:solidFill>
                  <a:srgbClr val="FF0000"/>
                </a:solidFill>
              </a:rPr>
              <a:t>notificación electrónica de documentos digitales se realizará en el buzón tributario </a:t>
            </a:r>
            <a:r>
              <a:rPr lang="es-ES_tradnl" altLang="es-MX" sz="2000">
                <a:solidFill>
                  <a:prstClr val="black"/>
                </a:solidFill>
              </a:rPr>
              <a:t>conforme a las </a:t>
            </a:r>
            <a:r>
              <a:rPr lang="es-ES_tradnl" altLang="es-MX" sz="2000" b="1">
                <a:solidFill>
                  <a:srgbClr val="FF0000"/>
                </a:solidFill>
              </a:rPr>
              <a:t>reglas de carácter general que para tales efectos establezca el Servicio de Administración Tributaria.</a:t>
            </a:r>
          </a:p>
          <a:p>
            <a:pPr algn="just" eaLnBrk="1" hangingPunct="1"/>
            <a:endParaRPr lang="es-ES_tradnl" altLang="es-MX" sz="2400">
              <a:solidFill>
                <a:prstClr val="black"/>
              </a:solidFill>
            </a:endParaRPr>
          </a:p>
        </p:txBody>
      </p:sp>
      <p:pic>
        <p:nvPicPr>
          <p:cNvPr id="41988" name="Picture 5" descr="http://blogs.reniec.gob.pe/blogRENIEC/identidad/mediaresource/82ba19c5-034b-4da8-9ed2-8f6394d3ce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4005064"/>
            <a:ext cx="3816350" cy="27082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1495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187450" y="188913"/>
            <a:ext cx="7521575" cy="547687"/>
          </a:xfrm>
        </p:spPr>
        <p:txBody>
          <a:bodyPr/>
          <a:lstStyle/>
          <a:p>
            <a:pPr algn="r" eaLnBrk="1" fontAlgn="auto" hangingPunct="1">
              <a:spcAft>
                <a:spcPts val="0"/>
              </a:spcAft>
              <a:defRPr/>
            </a:pPr>
            <a:r>
              <a:rPr lang="es-ES_tradnl" sz="2000" b="1" i="1" dirty="0" err="1" smtClean="0">
                <a:solidFill>
                  <a:srgbClr val="FF0000"/>
                </a:solidFill>
              </a:rPr>
              <a:t>Cff</a:t>
            </a:r>
            <a:r>
              <a:rPr lang="es-ES_tradnl" sz="2000" b="1" i="1" dirty="0" smtClean="0">
                <a:solidFill>
                  <a:srgbClr val="FF0000"/>
                </a:solidFill>
              </a:rPr>
              <a:t/>
            </a:r>
            <a:br>
              <a:rPr lang="es-ES_tradnl" sz="2000" b="1" i="1" dirty="0" smtClean="0">
                <a:solidFill>
                  <a:srgbClr val="FF0000"/>
                </a:solidFill>
              </a:rPr>
            </a:br>
            <a:r>
              <a:rPr lang="es-ES_tradnl" sz="2000" b="1" i="1" dirty="0" smtClean="0">
                <a:solidFill>
                  <a:srgbClr val="FF0000"/>
                </a:solidFill>
              </a:rPr>
              <a:t>10.- Notificaciones</a:t>
            </a:r>
            <a:endParaRPr lang="es-MX" sz="2000" b="1" i="1" dirty="0" smtClean="0">
              <a:solidFill>
                <a:srgbClr val="FF0000"/>
              </a:solidFill>
            </a:endParaRPr>
          </a:p>
        </p:txBody>
      </p:sp>
      <p:sp>
        <p:nvSpPr>
          <p:cNvPr id="27651" name="Text Box 4"/>
          <p:cNvSpPr txBox="1">
            <a:spLocks noChangeArrowheads="1"/>
          </p:cNvSpPr>
          <p:nvPr/>
        </p:nvSpPr>
        <p:spPr bwMode="auto">
          <a:xfrm>
            <a:off x="0" y="1252538"/>
            <a:ext cx="9144000" cy="5848350"/>
          </a:xfrm>
          <a:prstGeom prst="rect">
            <a:avLst/>
          </a:prstGeom>
          <a:ln/>
        </p:spPr>
        <p:style>
          <a:lnRef idx="1">
            <a:schemeClr val="accent1"/>
          </a:lnRef>
          <a:fillRef idx="2">
            <a:schemeClr val="accent1"/>
          </a:fillRef>
          <a:effectRef idx="1">
            <a:schemeClr val="accent1"/>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400" dirty="0" smtClean="0">
                <a:solidFill>
                  <a:prstClr val="black"/>
                </a:solidFill>
              </a:rPr>
              <a:t>El </a:t>
            </a:r>
            <a:r>
              <a:rPr lang="es-ES_tradnl" altLang="es-MX" sz="2400" b="1" dirty="0" smtClean="0">
                <a:solidFill>
                  <a:srgbClr val="FF0000"/>
                </a:solidFill>
              </a:rPr>
              <a:t>acuse de recibo </a:t>
            </a:r>
            <a:r>
              <a:rPr lang="es-ES_tradnl" altLang="es-MX" sz="2400" dirty="0" smtClean="0">
                <a:solidFill>
                  <a:prstClr val="black"/>
                </a:solidFill>
              </a:rPr>
              <a:t>consistirá en el </a:t>
            </a:r>
            <a:r>
              <a:rPr lang="es-ES_tradnl" altLang="es-MX" sz="2400" b="1" dirty="0" smtClean="0">
                <a:solidFill>
                  <a:srgbClr val="FF0000"/>
                </a:solidFill>
              </a:rPr>
              <a:t>documento digital </a:t>
            </a:r>
            <a:r>
              <a:rPr lang="es-ES_tradnl" altLang="es-MX" sz="2400" dirty="0" smtClean="0">
                <a:solidFill>
                  <a:prstClr val="black"/>
                </a:solidFill>
              </a:rPr>
              <a:t>con </a:t>
            </a:r>
            <a:r>
              <a:rPr lang="es-ES_tradnl" altLang="es-MX" sz="2400" b="1" dirty="0" smtClean="0">
                <a:solidFill>
                  <a:srgbClr val="FF0000"/>
                </a:solidFill>
              </a:rPr>
              <a:t>firma electrónica </a:t>
            </a:r>
            <a:r>
              <a:rPr lang="es-ES_tradnl" altLang="es-MX" sz="2400" b="1" dirty="0" smtClean="0">
                <a:solidFill>
                  <a:prstClr val="black"/>
                </a:solidFill>
              </a:rPr>
              <a:t>que transmita el destinatario </a:t>
            </a:r>
            <a:r>
              <a:rPr lang="es-ES_tradnl" altLang="es-MX" sz="2400" b="1" dirty="0" smtClean="0">
                <a:solidFill>
                  <a:srgbClr val="FF0000"/>
                </a:solidFill>
              </a:rPr>
              <a:t>al abrir el documento digital que le hubiera sido enviado.</a:t>
            </a:r>
          </a:p>
          <a:p>
            <a:pPr algn="just" eaLnBrk="1" hangingPunct="1">
              <a:defRPr/>
            </a:pPr>
            <a:endParaRPr lang="es-ES_tradnl" altLang="es-MX" sz="2400" dirty="0" smtClean="0">
              <a:solidFill>
                <a:prstClr val="black"/>
              </a:solidFill>
            </a:endParaRPr>
          </a:p>
          <a:p>
            <a:pPr algn="just" eaLnBrk="1" hangingPunct="1">
              <a:defRPr/>
            </a:pPr>
            <a:r>
              <a:rPr lang="es-ES_tradnl" altLang="es-MX" sz="2400" dirty="0" smtClean="0">
                <a:solidFill>
                  <a:prstClr val="black"/>
                </a:solidFill>
              </a:rPr>
              <a:t>Las </a:t>
            </a:r>
            <a:r>
              <a:rPr lang="es-ES_tradnl" altLang="es-MX" sz="2400" b="1" dirty="0" smtClean="0">
                <a:solidFill>
                  <a:srgbClr val="FF0000"/>
                </a:solidFill>
              </a:rPr>
              <a:t>notificaciones electrónicas</a:t>
            </a:r>
            <a:r>
              <a:rPr lang="es-ES_tradnl" altLang="es-MX" sz="2400" dirty="0" smtClean="0">
                <a:solidFill>
                  <a:prstClr val="black"/>
                </a:solidFill>
              </a:rPr>
              <a:t>, se tendrán por realizadas cuando </a:t>
            </a:r>
            <a:r>
              <a:rPr lang="es-ES_tradnl" altLang="es-MX" sz="2400" b="1" dirty="0" smtClean="0">
                <a:solidFill>
                  <a:srgbClr val="FF0000"/>
                </a:solidFill>
              </a:rPr>
              <a:t>se genere el acuse de recibo electrónico </a:t>
            </a:r>
            <a:r>
              <a:rPr lang="es-ES_tradnl" altLang="es-MX" sz="2400" dirty="0" smtClean="0">
                <a:solidFill>
                  <a:prstClr val="black"/>
                </a:solidFill>
              </a:rPr>
              <a:t>en que conste la fecha y hora en que el contribuyente se autenticó para abrir el documento a notificar.</a:t>
            </a:r>
          </a:p>
          <a:p>
            <a:pPr algn="just" eaLnBrk="1" hangingPunct="1">
              <a:defRPr/>
            </a:pPr>
            <a:endParaRPr lang="es-ES_tradnl" altLang="es-MX" sz="2400" dirty="0" smtClean="0">
              <a:solidFill>
                <a:prstClr val="black"/>
              </a:solidFill>
            </a:endParaRPr>
          </a:p>
          <a:p>
            <a:pPr algn="just" eaLnBrk="1" hangingPunct="1">
              <a:defRPr/>
            </a:pPr>
            <a:r>
              <a:rPr lang="es-ES_tradnl" altLang="es-MX" sz="2400" b="1" dirty="0" smtClean="0">
                <a:solidFill>
                  <a:srgbClr val="FF0000"/>
                </a:solidFill>
              </a:rPr>
              <a:t>Previo a la realización de la notificación electrónica, al contribuyente le será enviado un aviso mediante el mecanismo elegido por el contribuyente.</a:t>
            </a:r>
          </a:p>
          <a:p>
            <a:pPr algn="just" eaLnBrk="1" hangingPunct="1">
              <a:defRPr/>
            </a:pPr>
            <a:endParaRPr lang="es-ES_tradnl" altLang="es-MX" sz="2400" dirty="0" smtClean="0">
              <a:solidFill>
                <a:prstClr val="black"/>
              </a:solidFill>
            </a:endParaRPr>
          </a:p>
          <a:p>
            <a:pPr algn="just" eaLnBrk="1" hangingPunct="1">
              <a:defRPr/>
            </a:pPr>
            <a:r>
              <a:rPr lang="es-ES_tradnl" altLang="es-MX" sz="2400" dirty="0" smtClean="0">
                <a:solidFill>
                  <a:prstClr val="black"/>
                </a:solidFill>
              </a:rPr>
              <a:t>Los contribuyentes contarán </a:t>
            </a:r>
            <a:r>
              <a:rPr lang="es-ES_tradnl" altLang="es-MX" sz="2400" b="1" dirty="0" smtClean="0">
                <a:solidFill>
                  <a:srgbClr val="FF0000"/>
                </a:solidFill>
              </a:rPr>
              <a:t>con tres días </a:t>
            </a:r>
            <a:r>
              <a:rPr lang="es-ES_tradnl" altLang="es-MX" sz="2400" dirty="0" smtClean="0">
                <a:solidFill>
                  <a:prstClr val="black"/>
                </a:solidFill>
              </a:rPr>
              <a:t>para abrir los documentos digitales pendientes de notificar.</a:t>
            </a:r>
          </a:p>
        </p:txBody>
      </p:sp>
      <p:pic>
        <p:nvPicPr>
          <p:cNvPr id="43012" name="Picture 5" descr="http://www.ennovasol.com/images/buz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26988"/>
            <a:ext cx="2303463" cy="11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73637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443038" y="115888"/>
            <a:ext cx="7521575" cy="549275"/>
          </a:xfrm>
        </p:spPr>
        <p:txBody>
          <a:bodyPr/>
          <a:lstStyle/>
          <a:p>
            <a:pPr algn="r" eaLnBrk="1" fontAlgn="auto" hangingPunct="1">
              <a:spcAft>
                <a:spcPts val="0"/>
              </a:spcAft>
              <a:defRPr/>
            </a:pPr>
            <a:r>
              <a:rPr lang="es-ES_tradnl" sz="2400" b="1" i="1" dirty="0" err="1" smtClean="0">
                <a:solidFill>
                  <a:srgbClr val="FF0000"/>
                </a:solidFill>
                <a:latin typeface="Arial" pitchFamily="34" charset="0"/>
                <a:cs typeface="Arial" pitchFamily="34" charset="0"/>
              </a:rPr>
              <a:t>Cff</a:t>
            </a:r>
            <a:r>
              <a:rPr lang="es-ES_tradnl" sz="2400" b="1" i="1" dirty="0" smtClean="0">
                <a:solidFill>
                  <a:srgbClr val="FF0000"/>
                </a:solidFill>
                <a:latin typeface="Arial" pitchFamily="34" charset="0"/>
                <a:cs typeface="Arial" pitchFamily="34" charset="0"/>
              </a:rPr>
              <a:t/>
            </a:r>
            <a:br>
              <a:rPr lang="es-ES_tradnl" sz="2400" b="1" i="1" dirty="0" smtClean="0">
                <a:solidFill>
                  <a:srgbClr val="FF0000"/>
                </a:solidFill>
                <a:latin typeface="Arial" pitchFamily="34" charset="0"/>
                <a:cs typeface="Arial" pitchFamily="34" charset="0"/>
              </a:rPr>
            </a:br>
            <a:r>
              <a:rPr lang="es-ES_tradnl" sz="2400" b="1" i="1" dirty="0" smtClean="0">
                <a:solidFill>
                  <a:srgbClr val="FF0000"/>
                </a:solidFill>
                <a:latin typeface="Arial" pitchFamily="34" charset="0"/>
                <a:cs typeface="Arial" pitchFamily="34" charset="0"/>
              </a:rPr>
              <a:t>11.- Garantía del interés fiscal</a:t>
            </a:r>
            <a:endParaRPr lang="es-MX" sz="2400" b="1" i="1" dirty="0" smtClean="0">
              <a:solidFill>
                <a:srgbClr val="FF0000"/>
              </a:solidFill>
              <a:latin typeface="Arial" pitchFamily="34" charset="0"/>
              <a:cs typeface="Arial" pitchFamily="34" charset="0"/>
            </a:endParaRPr>
          </a:p>
        </p:txBody>
      </p:sp>
      <p:sp>
        <p:nvSpPr>
          <p:cNvPr id="44035" name="Text Box 4"/>
          <p:cNvSpPr txBox="1">
            <a:spLocks noChangeArrowheads="1"/>
          </p:cNvSpPr>
          <p:nvPr/>
        </p:nvSpPr>
        <p:spPr bwMode="auto">
          <a:xfrm>
            <a:off x="192088" y="2643188"/>
            <a:ext cx="878681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Artículo 144. No se ejecutarán los actos administrativos </a:t>
            </a:r>
            <a:r>
              <a:rPr lang="es-ES_tradnl" altLang="es-MX" sz="2400" b="1">
                <a:solidFill>
                  <a:srgbClr val="FF0000"/>
                </a:solidFill>
              </a:rPr>
              <a:t>cuando se garantice el interés fisca</a:t>
            </a:r>
            <a:r>
              <a:rPr lang="es-ES_tradnl" altLang="es-MX" sz="2400">
                <a:solidFill>
                  <a:prstClr val="black"/>
                </a:solidFill>
              </a:rPr>
              <a:t>l, satisfaciendo los requisitos legales. Tampoco se ejecutará el acto que determine un crédito fiscal hasta que venza el plazo de </a:t>
            </a:r>
            <a:r>
              <a:rPr lang="es-ES_tradnl" altLang="es-MX" sz="2400" b="1">
                <a:solidFill>
                  <a:srgbClr val="FF0000"/>
                </a:solidFill>
              </a:rPr>
              <a:t>treinta días</a:t>
            </a:r>
            <a:r>
              <a:rPr lang="es-ES_tradnl" altLang="es-MX" sz="2400">
                <a:solidFill>
                  <a:prstClr val="black"/>
                </a:solidFill>
              </a:rPr>
              <a:t> siguientes a la fecha en que surta efectos su notificación…</a:t>
            </a:r>
          </a:p>
        </p:txBody>
      </p:sp>
      <p:pic>
        <p:nvPicPr>
          <p:cNvPr id="44036" name="Picture 6" descr="http://www.idconline.com.mx/media/2013/03/27/fianza-garant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60350"/>
            <a:ext cx="2881312"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369882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300163" y="144463"/>
            <a:ext cx="7519987" cy="547687"/>
          </a:xfrm>
        </p:spPr>
        <p:txBody>
          <a:bodyPr/>
          <a:lstStyle/>
          <a:p>
            <a:pPr algn="r" eaLnBrk="1" fontAlgn="auto" hangingPunct="1">
              <a:spcAft>
                <a:spcPts val="0"/>
              </a:spcAft>
              <a:defRPr/>
            </a:pPr>
            <a:r>
              <a:rPr lang="es-ES_tradnl" sz="2400" i="1" dirty="0" err="1" smtClean="0">
                <a:solidFill>
                  <a:srgbClr val="FF0000"/>
                </a:solidFill>
                <a:latin typeface="Arial" pitchFamily="34" charset="0"/>
                <a:cs typeface="Arial" pitchFamily="34" charset="0"/>
              </a:rPr>
              <a:t>cff</a:t>
            </a:r>
            <a:r>
              <a:rPr lang="es-ES_tradnl" sz="2400" i="1" dirty="0" smtClean="0">
                <a:solidFill>
                  <a:srgbClr val="FF0000"/>
                </a:solidFill>
                <a:latin typeface="Arial" pitchFamily="34" charset="0"/>
                <a:cs typeface="Arial" pitchFamily="34" charset="0"/>
              </a:rPr>
              <a:t/>
            </a:r>
            <a:br>
              <a:rPr lang="es-ES_tradnl" sz="2400" i="1" dirty="0" smtClean="0">
                <a:solidFill>
                  <a:srgbClr val="FF0000"/>
                </a:solidFill>
                <a:latin typeface="Arial" pitchFamily="34" charset="0"/>
                <a:cs typeface="Arial" pitchFamily="34" charset="0"/>
              </a:rPr>
            </a:br>
            <a:r>
              <a:rPr lang="es-ES_tradnl" sz="2400" i="1" dirty="0" smtClean="0">
                <a:solidFill>
                  <a:srgbClr val="FF0000"/>
                </a:solidFill>
                <a:latin typeface="Arial" pitchFamily="34" charset="0"/>
                <a:cs typeface="Arial" pitchFamily="34" charset="0"/>
              </a:rPr>
              <a:t>11.- Garantía del interés fiscal</a:t>
            </a:r>
            <a:endParaRPr lang="es-MX" sz="2400" i="1" dirty="0" smtClean="0">
              <a:solidFill>
                <a:srgbClr val="FF0000"/>
              </a:solidFill>
              <a:latin typeface="Arial" pitchFamily="34" charset="0"/>
              <a:cs typeface="Arial" pitchFamily="34" charset="0"/>
            </a:endParaRPr>
          </a:p>
        </p:txBody>
      </p:sp>
      <p:sp>
        <p:nvSpPr>
          <p:cNvPr id="45059" name="Text Box 4"/>
          <p:cNvSpPr txBox="1">
            <a:spLocks noChangeArrowheads="1"/>
          </p:cNvSpPr>
          <p:nvPr/>
        </p:nvSpPr>
        <p:spPr bwMode="auto">
          <a:xfrm>
            <a:off x="177800" y="404813"/>
            <a:ext cx="87868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400">
                <a:solidFill>
                  <a:prstClr val="black"/>
                </a:solidFill>
              </a:rPr>
              <a:t>Artículo 144…</a:t>
            </a:r>
          </a:p>
          <a:p>
            <a:pPr algn="just" eaLnBrk="1" hangingPunct="1"/>
            <a:endParaRPr lang="es-ES_tradnl" altLang="es-MX" sz="2400">
              <a:solidFill>
                <a:prstClr val="black"/>
              </a:solidFill>
            </a:endParaRPr>
          </a:p>
          <a:p>
            <a:pPr algn="just" eaLnBrk="1" hangingPunct="1"/>
            <a:r>
              <a:rPr lang="es-ES_tradnl" altLang="es-MX" sz="2400">
                <a:solidFill>
                  <a:prstClr val="black"/>
                </a:solidFill>
              </a:rPr>
              <a:t>Cuando el contribuyente hubiere interpuesto en </a:t>
            </a:r>
            <a:r>
              <a:rPr lang="es-ES_tradnl" altLang="es-MX" sz="2400" b="1">
                <a:solidFill>
                  <a:srgbClr val="FF0000"/>
                </a:solidFill>
              </a:rPr>
              <a:t>tiempo y forma el recurso de revocación</a:t>
            </a:r>
            <a:r>
              <a:rPr lang="es-ES_tradnl" altLang="es-MX" sz="2400">
                <a:solidFill>
                  <a:prstClr val="black"/>
                </a:solidFill>
              </a:rPr>
              <a:t> previsto en este Código… </a:t>
            </a:r>
            <a:r>
              <a:rPr lang="es-ES_tradnl" altLang="es-MX" sz="2400" b="1">
                <a:solidFill>
                  <a:srgbClr val="FF0000"/>
                </a:solidFill>
              </a:rPr>
              <a:t>no estará obligado a exhibir la garantía correspondiente,</a:t>
            </a:r>
            <a:r>
              <a:rPr lang="es-ES_tradnl" altLang="es-MX" sz="2400">
                <a:solidFill>
                  <a:prstClr val="black"/>
                </a:solidFill>
              </a:rPr>
              <a:t> sino en su caso, </a:t>
            </a:r>
            <a:r>
              <a:rPr lang="es-ES_tradnl" altLang="es-MX" sz="2400" b="1">
                <a:solidFill>
                  <a:srgbClr val="FF0000"/>
                </a:solidFill>
              </a:rPr>
              <a:t>hasta que sea resuelto </a:t>
            </a:r>
            <a:r>
              <a:rPr lang="es-ES_tradnl" altLang="es-MX" sz="2400">
                <a:solidFill>
                  <a:prstClr val="black"/>
                </a:solidFill>
              </a:rPr>
              <a:t>el medio de defensa señalado.</a:t>
            </a:r>
          </a:p>
          <a:p>
            <a:pPr algn="just" eaLnBrk="1" hangingPunct="1"/>
            <a:r>
              <a:rPr lang="es-ES_tradnl" altLang="es-MX" sz="2400">
                <a:solidFill>
                  <a:prstClr val="black"/>
                </a:solidFill>
              </a:rPr>
              <a:t>Para efectos del párrafo anterior, el </a:t>
            </a:r>
            <a:r>
              <a:rPr lang="es-ES_tradnl" altLang="es-MX" sz="2400" b="1">
                <a:solidFill>
                  <a:srgbClr val="FF0000"/>
                </a:solidFill>
              </a:rPr>
              <a:t>contribuyente contará con un </a:t>
            </a:r>
            <a:r>
              <a:rPr lang="es-ES_tradnl" altLang="es-MX" sz="2400" b="1" u="sng">
                <a:solidFill>
                  <a:prstClr val="black"/>
                </a:solidFill>
              </a:rPr>
              <a:t>plazo de diez </a:t>
            </a:r>
            <a:r>
              <a:rPr lang="es-ES_tradnl" altLang="es-MX" sz="2400" b="1">
                <a:solidFill>
                  <a:srgbClr val="FF0000"/>
                </a:solidFill>
              </a:rPr>
              <a:t>días siguientes a aquél en que haya surtido efectos la notificación de la resolución que recaiga al recurso de revocación…para pagar o garantizar los créditos fiscales </a:t>
            </a:r>
            <a:r>
              <a:rPr lang="es-ES_tradnl" altLang="es-MX" sz="2400">
                <a:solidFill>
                  <a:prstClr val="black"/>
                </a:solidFill>
              </a:rPr>
              <a:t>en términos de lo dispuesto en este Código.</a:t>
            </a:r>
          </a:p>
        </p:txBody>
      </p:sp>
      <p:pic>
        <p:nvPicPr>
          <p:cNvPr id="45060" name="Picture 5" descr="http://itfiscal.com.mx/jupgrade/images/stories/interesfisc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3375" y="4929188"/>
            <a:ext cx="3767138"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001915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75656" y="1916832"/>
            <a:ext cx="6400800" cy="792088"/>
          </a:xfrm>
        </p:spPr>
        <p:txBody>
          <a:bodyPr>
            <a:noAutofit/>
          </a:bodyPr>
          <a:lstStyle/>
          <a:p>
            <a:pPr algn="ctr"/>
            <a:r>
              <a:rPr lang="es-MX" sz="8000" b="1" dirty="0" smtClean="0">
                <a:solidFill>
                  <a:srgbClr val="C00000"/>
                </a:solidFill>
              </a:rPr>
              <a:t>Ley Aduanera </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5275" y="4581128"/>
            <a:ext cx="1581561"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7109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340768"/>
            <a:ext cx="6840760" cy="4370427"/>
          </a:xfrm>
          <a:prstGeom prst="rect">
            <a:avLst/>
          </a:prstGeom>
          <a:noFill/>
        </p:spPr>
        <p:txBody>
          <a:bodyPr wrap="square" rtlCol="0">
            <a:spAutoFit/>
          </a:bodyPr>
          <a:lstStyle/>
          <a:p>
            <a:r>
              <a:rPr lang="es-MX" sz="3200" b="1" i="1" dirty="0" smtClean="0">
                <a:solidFill>
                  <a:srgbClr val="FF0000"/>
                </a:solidFill>
              </a:rPr>
              <a:t>En resumen la Reforma Implica:</a:t>
            </a:r>
          </a:p>
          <a:p>
            <a:endParaRPr lang="es-MX" sz="3200" dirty="0"/>
          </a:p>
          <a:p>
            <a:pPr marL="457200" indent="-457200">
              <a:buFont typeface="Wingdings" pitchFamily="2" charset="2"/>
              <a:buChar char="Ø"/>
            </a:pPr>
            <a:r>
              <a:rPr lang="es-MX" sz="3200" b="1" dirty="0" smtClean="0"/>
              <a:t>100 MODIFICACIONES</a:t>
            </a:r>
          </a:p>
          <a:p>
            <a:pPr marL="457200" indent="-457200">
              <a:buFont typeface="Wingdings" pitchFamily="2" charset="2"/>
              <a:buChar char="Ø"/>
            </a:pPr>
            <a:endParaRPr lang="es-MX" sz="3200" b="1" dirty="0"/>
          </a:p>
          <a:p>
            <a:pPr marL="457200" indent="-457200">
              <a:buFont typeface="Wingdings" pitchFamily="2" charset="2"/>
              <a:buChar char="Ø"/>
            </a:pPr>
            <a:r>
              <a:rPr lang="es-MX" sz="3200" b="1" dirty="0" smtClean="0"/>
              <a:t>10 DEROGACIONES</a:t>
            </a:r>
          </a:p>
          <a:p>
            <a:pPr marL="457200" indent="-457200">
              <a:buFont typeface="Wingdings" pitchFamily="2" charset="2"/>
              <a:buChar char="Ø"/>
            </a:pPr>
            <a:endParaRPr lang="es-MX" sz="3200" b="1" dirty="0" smtClean="0"/>
          </a:p>
          <a:p>
            <a:pPr marL="457200" indent="-457200">
              <a:buFont typeface="Wingdings" pitchFamily="2" charset="2"/>
              <a:buChar char="Ø"/>
            </a:pPr>
            <a:r>
              <a:rPr lang="es-MX" sz="3200" b="1" dirty="0" smtClean="0"/>
              <a:t>17 NUEVOS ARTICULOS</a:t>
            </a:r>
          </a:p>
          <a:p>
            <a:endParaRPr lang="es-MX" dirty="0"/>
          </a:p>
          <a:p>
            <a:endParaRPr lang="es-MX" dirty="0" smtClean="0"/>
          </a:p>
          <a:p>
            <a:endParaRPr lang="en-US" dirty="0"/>
          </a:p>
        </p:txBody>
      </p:sp>
    </p:spTree>
    <p:extLst>
      <p:ext uri="{BB962C8B-B14F-4D97-AF65-F5344CB8AC3E}">
        <p14:creationId xmlns:p14="http://schemas.microsoft.com/office/powerpoint/2010/main" val="526103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439"/>
            <a:ext cx="7772400" cy="1609344"/>
          </a:xfrm>
        </p:spPr>
        <p:txBody>
          <a:bodyPr/>
          <a:lstStyle/>
          <a:p>
            <a:r>
              <a:rPr lang="es-MX" dirty="0" smtClean="0"/>
              <a:t>  </a:t>
            </a:r>
            <a:r>
              <a:rPr lang="es-MX" b="1" dirty="0" smtClean="0"/>
              <a:t>Articulo 1º</a:t>
            </a:r>
            <a:endParaRPr lang="en-US" b="1" dirty="0"/>
          </a:p>
        </p:txBody>
      </p:sp>
      <p:sp>
        <p:nvSpPr>
          <p:cNvPr id="4" name="TextBox 3"/>
          <p:cNvSpPr txBox="1"/>
          <p:nvPr/>
        </p:nvSpPr>
        <p:spPr>
          <a:xfrm>
            <a:off x="746478" y="1340768"/>
            <a:ext cx="7891992" cy="2062103"/>
          </a:xfrm>
          <a:prstGeom prst="rect">
            <a:avLst/>
          </a:prstGeom>
          <a:noFill/>
        </p:spPr>
        <p:txBody>
          <a:bodyPr wrap="square" rtlCol="0">
            <a:spAutoFit/>
          </a:bodyPr>
          <a:lstStyle/>
          <a:p>
            <a:r>
              <a:rPr lang="es-MX" sz="3200" dirty="0" smtClean="0"/>
              <a:t>De los tratados de que México sea </a:t>
            </a:r>
            <a:r>
              <a:rPr lang="es-MX" sz="3200" u="sng" dirty="0" smtClean="0"/>
              <a:t>Parte</a:t>
            </a:r>
            <a:r>
              <a:rPr lang="es-MX" sz="3200" dirty="0" smtClean="0"/>
              <a:t> y:</a:t>
            </a:r>
          </a:p>
          <a:p>
            <a:endParaRPr lang="es-MX" sz="3200" dirty="0"/>
          </a:p>
          <a:p>
            <a:endParaRPr lang="es-MX" sz="3200" dirty="0" smtClean="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1476" y="2276872"/>
            <a:ext cx="5676994" cy="4248472"/>
          </a:xfrm>
          <a:prstGeom prst="rect">
            <a:avLst/>
          </a:prstGeom>
          <a:ln/>
        </p:spPr>
        <p:style>
          <a:lnRef idx="2">
            <a:schemeClr val="accent1">
              <a:shade val="50000"/>
            </a:schemeClr>
          </a:lnRef>
          <a:fillRef idx="1">
            <a:schemeClr val="accent1"/>
          </a:fillRef>
          <a:effectRef idx="0">
            <a:schemeClr val="accent1"/>
          </a:effectRef>
          <a:fontRef idx="minor">
            <a:schemeClr val="lt1"/>
          </a:fontRef>
        </p:style>
      </p:pic>
      <p:sp>
        <p:nvSpPr>
          <p:cNvPr id="5" name="TextBox 4"/>
          <p:cNvSpPr txBox="1"/>
          <p:nvPr/>
        </p:nvSpPr>
        <p:spPr>
          <a:xfrm>
            <a:off x="-20400" y="2696813"/>
            <a:ext cx="3168352" cy="1200329"/>
          </a:xfrm>
          <a:prstGeom prst="rect">
            <a:avLst/>
          </a:prstGeom>
          <a:noFill/>
        </p:spPr>
        <p:txBody>
          <a:bodyPr wrap="square" rtlCol="0">
            <a:spAutoFit/>
          </a:bodyPr>
          <a:lstStyle/>
          <a:p>
            <a:pPr algn="ctr"/>
            <a:r>
              <a:rPr lang="es-MX" sz="3600" b="1" i="1" dirty="0" smtClean="0"/>
              <a:t>“ESTEN EN VIGOR”</a:t>
            </a:r>
            <a:endParaRPr lang="en-US" sz="3600" b="1" i="1" dirty="0"/>
          </a:p>
        </p:txBody>
      </p:sp>
      <p:sp>
        <p:nvSpPr>
          <p:cNvPr id="6" name="Elipse 5"/>
          <p:cNvSpPr/>
          <p:nvPr/>
        </p:nvSpPr>
        <p:spPr>
          <a:xfrm>
            <a:off x="1763688" y="1196752"/>
            <a:ext cx="2160240" cy="8640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688675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1"/>
          <p:cNvSpPr>
            <a:spLocks noChangeArrowheads="1"/>
          </p:cNvSpPr>
          <p:nvPr/>
        </p:nvSpPr>
        <p:spPr bwMode="auto">
          <a:xfrm>
            <a:off x="309829" y="1107688"/>
            <a:ext cx="457200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tabLst>
                <a:tab pos="466725" algn="l"/>
              </a:tabLst>
            </a:pPr>
            <a:endParaRPr lang="es-MX" altLang="es-MX" sz="2000" b="1" dirty="0">
              <a:solidFill>
                <a:srgbClr val="002060"/>
              </a:solidFill>
            </a:endParaRPr>
          </a:p>
          <a:p>
            <a:pPr marL="457200" indent="-457200" eaLnBrk="0" hangingPunct="0">
              <a:tabLst>
                <a:tab pos="466725" algn="l"/>
              </a:tabLst>
            </a:pPr>
            <a:r>
              <a:rPr lang="es-MX" altLang="es-MX" sz="2000" b="1" dirty="0">
                <a:solidFill>
                  <a:srgbClr val="002060"/>
                </a:solidFill>
              </a:rPr>
              <a:t>1.- Domicilio </a:t>
            </a:r>
            <a:r>
              <a:rPr lang="es-MX" altLang="es-MX" sz="2000" b="1" dirty="0" smtClean="0">
                <a:solidFill>
                  <a:srgbClr val="002060"/>
                </a:solidFill>
              </a:rPr>
              <a:t>fiscal</a:t>
            </a:r>
          </a:p>
          <a:p>
            <a:pPr marL="457200" indent="-457200" eaLnBrk="0" hangingPunct="0">
              <a:tabLst>
                <a:tab pos="466725" algn="l"/>
              </a:tabLst>
            </a:pPr>
            <a:endParaRPr lang="es-MX" altLang="es-MX" sz="2000" b="1" dirty="0">
              <a:solidFill>
                <a:srgbClr val="002060"/>
              </a:solidFill>
            </a:endParaRPr>
          </a:p>
          <a:p>
            <a:pPr marL="457200" indent="-457200" eaLnBrk="0" hangingPunct="0">
              <a:tabLst>
                <a:tab pos="466725" algn="l"/>
              </a:tabLst>
            </a:pPr>
            <a:r>
              <a:rPr lang="es-MX" altLang="es-MX" sz="2000" b="1" dirty="0">
                <a:solidFill>
                  <a:srgbClr val="002060"/>
                </a:solidFill>
              </a:rPr>
              <a:t>2.- Firma electrónica avanzada</a:t>
            </a:r>
          </a:p>
          <a:p>
            <a:pPr marL="457200" indent="-457200" eaLnBrk="0" hangingPunct="0">
              <a:tabLst>
                <a:tab pos="466725" algn="l"/>
              </a:tabLst>
            </a:pPr>
            <a:endParaRPr lang="es-MX" altLang="es-MX" sz="2000" b="1" dirty="0" smtClean="0">
              <a:solidFill>
                <a:srgbClr val="002060"/>
              </a:solidFill>
            </a:endParaRPr>
          </a:p>
          <a:p>
            <a:pPr marL="457200" indent="-457200" eaLnBrk="0" hangingPunct="0">
              <a:tabLst>
                <a:tab pos="466725" algn="l"/>
              </a:tabLst>
            </a:pPr>
            <a:r>
              <a:rPr lang="es-MX" altLang="es-MX" sz="2000" b="1" dirty="0" smtClean="0">
                <a:solidFill>
                  <a:srgbClr val="002060"/>
                </a:solidFill>
              </a:rPr>
              <a:t>3</a:t>
            </a:r>
            <a:r>
              <a:rPr lang="es-MX" altLang="es-MX" sz="2000" b="1" dirty="0">
                <a:solidFill>
                  <a:srgbClr val="002060"/>
                </a:solidFill>
              </a:rPr>
              <a:t>.- Buzón tributario</a:t>
            </a:r>
          </a:p>
          <a:p>
            <a:pPr marL="457200" indent="-457200" eaLnBrk="0" hangingPunct="0">
              <a:tabLst>
                <a:tab pos="466725" algn="l"/>
              </a:tabLst>
            </a:pPr>
            <a:endParaRPr lang="es-MX" altLang="es-MX" sz="2000" b="1" dirty="0" smtClean="0">
              <a:solidFill>
                <a:srgbClr val="002060"/>
              </a:solidFill>
            </a:endParaRPr>
          </a:p>
          <a:p>
            <a:pPr marL="457200" indent="-457200" eaLnBrk="0" hangingPunct="0">
              <a:tabLst>
                <a:tab pos="466725" algn="l"/>
              </a:tabLst>
            </a:pPr>
            <a:r>
              <a:rPr lang="es-MX" altLang="es-MX" sz="2000" b="1" dirty="0" smtClean="0">
                <a:solidFill>
                  <a:srgbClr val="002060"/>
                </a:solidFill>
              </a:rPr>
              <a:t>4</a:t>
            </a:r>
            <a:r>
              <a:rPr lang="es-MX" altLang="es-MX" sz="2000" b="1" dirty="0">
                <a:solidFill>
                  <a:srgbClr val="002060"/>
                </a:solidFill>
              </a:rPr>
              <a:t>.- Pago de contribuciones con tarjeta de crédito o débito</a:t>
            </a:r>
          </a:p>
          <a:p>
            <a:pPr marL="457200" indent="-457200" eaLnBrk="0" hangingPunct="0">
              <a:tabLst>
                <a:tab pos="466725" algn="l"/>
              </a:tabLst>
            </a:pPr>
            <a:endParaRPr lang="es-MX" altLang="es-MX" sz="2000" b="1" dirty="0" smtClean="0">
              <a:solidFill>
                <a:srgbClr val="002060"/>
              </a:solidFill>
            </a:endParaRPr>
          </a:p>
          <a:p>
            <a:pPr marL="457200" indent="-457200" eaLnBrk="0" hangingPunct="0">
              <a:tabLst>
                <a:tab pos="466725" algn="l"/>
              </a:tabLst>
            </a:pPr>
            <a:r>
              <a:rPr lang="es-MX" altLang="es-MX" sz="2000" b="1" dirty="0" smtClean="0">
                <a:solidFill>
                  <a:srgbClr val="002060"/>
                </a:solidFill>
              </a:rPr>
              <a:t>5</a:t>
            </a:r>
            <a:r>
              <a:rPr lang="es-MX" altLang="es-MX" sz="2000" b="1" dirty="0">
                <a:solidFill>
                  <a:srgbClr val="002060"/>
                </a:solidFill>
              </a:rPr>
              <a:t>.- Inscripción al Registro Federal de contribuyentes</a:t>
            </a:r>
          </a:p>
          <a:p>
            <a:pPr marL="457200" indent="-457200" eaLnBrk="0" hangingPunct="0">
              <a:tabLst>
                <a:tab pos="466725" algn="l"/>
              </a:tabLst>
            </a:pPr>
            <a:endParaRPr lang="es-MX" altLang="es-MX" dirty="0">
              <a:solidFill>
                <a:prstClr val="black"/>
              </a:solidFill>
            </a:endParaRPr>
          </a:p>
        </p:txBody>
      </p:sp>
      <p:sp>
        <p:nvSpPr>
          <p:cNvPr id="20484" name="TextBox 2"/>
          <p:cNvSpPr txBox="1">
            <a:spLocks noChangeArrowheads="1"/>
          </p:cNvSpPr>
          <p:nvPr/>
        </p:nvSpPr>
        <p:spPr bwMode="auto">
          <a:xfrm>
            <a:off x="4859338" y="1246188"/>
            <a:ext cx="4140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2000" b="1" dirty="0">
                <a:solidFill>
                  <a:srgbClr val="002060"/>
                </a:solidFill>
              </a:rPr>
              <a:t>6.- Revisiones </a:t>
            </a:r>
            <a:r>
              <a:rPr lang="es-ES" sz="2000" b="1" dirty="0" smtClean="0">
                <a:solidFill>
                  <a:srgbClr val="002060"/>
                </a:solidFill>
              </a:rPr>
              <a:t>electrónicas</a:t>
            </a:r>
          </a:p>
          <a:p>
            <a:pPr eaLnBrk="1" hangingPunct="1"/>
            <a:endParaRPr lang="es-ES" sz="2000" b="1" dirty="0">
              <a:solidFill>
                <a:srgbClr val="002060"/>
              </a:solidFill>
            </a:endParaRPr>
          </a:p>
          <a:p>
            <a:pPr eaLnBrk="1" hangingPunct="1"/>
            <a:r>
              <a:rPr lang="es-ES" sz="2000" b="1" dirty="0">
                <a:solidFill>
                  <a:srgbClr val="002060"/>
                </a:solidFill>
              </a:rPr>
              <a:t>7.- Uso indebido de comprobantes </a:t>
            </a:r>
            <a:r>
              <a:rPr lang="es-ES" sz="2000" b="1" dirty="0" smtClean="0">
                <a:solidFill>
                  <a:srgbClr val="002060"/>
                </a:solidFill>
              </a:rPr>
              <a:t>fiscales</a:t>
            </a:r>
          </a:p>
          <a:p>
            <a:pPr eaLnBrk="1" hangingPunct="1"/>
            <a:endParaRPr lang="es-ES" sz="2000" b="1" dirty="0">
              <a:solidFill>
                <a:srgbClr val="002060"/>
              </a:solidFill>
            </a:endParaRPr>
          </a:p>
          <a:p>
            <a:pPr eaLnBrk="1" hangingPunct="1"/>
            <a:r>
              <a:rPr lang="es-ES" sz="2000" b="1" dirty="0">
                <a:solidFill>
                  <a:srgbClr val="002060"/>
                </a:solidFill>
              </a:rPr>
              <a:t>8.- Acuerdos </a:t>
            </a:r>
            <a:r>
              <a:rPr lang="es-ES" sz="2000" b="1" dirty="0" smtClean="0">
                <a:solidFill>
                  <a:srgbClr val="002060"/>
                </a:solidFill>
              </a:rPr>
              <a:t>conclusivos</a:t>
            </a:r>
          </a:p>
          <a:p>
            <a:pPr eaLnBrk="1" hangingPunct="1"/>
            <a:endParaRPr lang="es-ES" sz="2000" b="1" dirty="0">
              <a:solidFill>
                <a:srgbClr val="002060"/>
              </a:solidFill>
            </a:endParaRPr>
          </a:p>
          <a:p>
            <a:pPr eaLnBrk="1" hangingPunct="1"/>
            <a:r>
              <a:rPr lang="es-ES" sz="2000" b="1" dirty="0">
                <a:solidFill>
                  <a:srgbClr val="002060"/>
                </a:solidFill>
              </a:rPr>
              <a:t>9.- Recurso de </a:t>
            </a:r>
            <a:r>
              <a:rPr lang="es-ES" sz="2000" b="1" dirty="0" smtClean="0">
                <a:solidFill>
                  <a:srgbClr val="002060"/>
                </a:solidFill>
              </a:rPr>
              <a:t>revocación</a:t>
            </a:r>
          </a:p>
          <a:p>
            <a:pPr eaLnBrk="1" hangingPunct="1"/>
            <a:endParaRPr lang="es-ES" sz="2000" b="1" dirty="0">
              <a:solidFill>
                <a:srgbClr val="002060"/>
              </a:solidFill>
            </a:endParaRPr>
          </a:p>
          <a:p>
            <a:pPr eaLnBrk="1" hangingPunct="1"/>
            <a:r>
              <a:rPr lang="es-ES" sz="2000" b="1" dirty="0">
                <a:solidFill>
                  <a:srgbClr val="002060"/>
                </a:solidFill>
              </a:rPr>
              <a:t>10.- </a:t>
            </a:r>
            <a:r>
              <a:rPr lang="es-ES" sz="2000" b="1" dirty="0" smtClean="0">
                <a:solidFill>
                  <a:srgbClr val="002060"/>
                </a:solidFill>
              </a:rPr>
              <a:t>Notificaciones</a:t>
            </a:r>
          </a:p>
          <a:p>
            <a:pPr eaLnBrk="1" hangingPunct="1"/>
            <a:endParaRPr lang="es-ES" sz="2000" b="1" dirty="0">
              <a:solidFill>
                <a:srgbClr val="002060"/>
              </a:solidFill>
            </a:endParaRPr>
          </a:p>
          <a:p>
            <a:pPr eaLnBrk="1" hangingPunct="1"/>
            <a:r>
              <a:rPr lang="es-ES" sz="2000" b="1" dirty="0">
                <a:solidFill>
                  <a:srgbClr val="002060"/>
                </a:solidFill>
              </a:rPr>
              <a:t>11.- Garantía del interés fiscal</a:t>
            </a:r>
            <a:endParaRPr lang="en-US" sz="2000" b="1" dirty="0">
              <a:solidFill>
                <a:srgbClr val="002060"/>
              </a:solidFill>
            </a:endParaRPr>
          </a:p>
        </p:txBody>
      </p:sp>
      <p:sp>
        <p:nvSpPr>
          <p:cNvPr id="4" name="TextBox 3"/>
          <p:cNvSpPr txBox="1"/>
          <p:nvPr/>
        </p:nvSpPr>
        <p:spPr>
          <a:xfrm>
            <a:off x="684213" y="333375"/>
            <a:ext cx="7632700" cy="584200"/>
          </a:xfrm>
          <a:prstGeom prst="rect">
            <a:avLst/>
          </a:prstGeom>
          <a:noFill/>
        </p:spPr>
        <p:txBody>
          <a:bodyPr>
            <a:spAutoFit/>
          </a:bodyPr>
          <a:lstStyle/>
          <a:p>
            <a:pPr algn="ctr">
              <a:defRPr/>
            </a:pPr>
            <a:r>
              <a:rPr lang="es-MX" sz="3200" b="1" i="1" dirty="0">
                <a:solidFill>
                  <a:srgbClr val="EA157A">
                    <a:lumMod val="75000"/>
                  </a:srgbClr>
                </a:solidFill>
                <a:latin typeface="Arial" charset="0"/>
              </a:rPr>
              <a:t>Código Fiscal de la Federación </a:t>
            </a:r>
            <a:endParaRPr lang="en-US" sz="3200" b="1" i="1" dirty="0">
              <a:solidFill>
                <a:srgbClr val="EA157A">
                  <a:lumMod val="75000"/>
                </a:srgbClr>
              </a:solidFill>
              <a:latin typeface="Arial" charset="0"/>
            </a:endParaRPr>
          </a:p>
        </p:txBody>
      </p:sp>
    </p:spTree>
    <p:extLst>
      <p:ext uri="{BB962C8B-B14F-4D97-AF65-F5344CB8AC3E}">
        <p14:creationId xmlns:p14="http://schemas.microsoft.com/office/powerpoint/2010/main" val="3721051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nodeType="clickEffect">
                                  <p:stCondLst>
                                    <p:cond delay="0"/>
                                  </p:stCondLst>
                                  <p:childTnLst>
                                    <p:animRot by="120000">
                                      <p:cBhvr>
                                        <p:cTn id="10" dur="100" fill="hold">
                                          <p:stCondLst>
                                            <p:cond delay="0"/>
                                          </p:stCondLst>
                                        </p:cTn>
                                        <p:tgtEl>
                                          <p:spTgt spid="20483">
                                            <p:txEl>
                                              <p:pRg st="1" end="1"/>
                                            </p:txEl>
                                          </p:spTgt>
                                        </p:tgtEl>
                                        <p:attrNameLst>
                                          <p:attrName>r</p:attrName>
                                        </p:attrNameLst>
                                      </p:cBhvr>
                                    </p:animRot>
                                    <p:animRot by="-240000">
                                      <p:cBhvr>
                                        <p:cTn id="11" dur="200" fill="hold">
                                          <p:stCondLst>
                                            <p:cond delay="200"/>
                                          </p:stCondLst>
                                        </p:cTn>
                                        <p:tgtEl>
                                          <p:spTgt spid="20483">
                                            <p:txEl>
                                              <p:pRg st="1" end="1"/>
                                            </p:txEl>
                                          </p:spTgt>
                                        </p:tgtEl>
                                        <p:attrNameLst>
                                          <p:attrName>r</p:attrName>
                                        </p:attrNameLst>
                                      </p:cBhvr>
                                    </p:animRot>
                                    <p:animRot by="240000">
                                      <p:cBhvr>
                                        <p:cTn id="12" dur="200" fill="hold">
                                          <p:stCondLst>
                                            <p:cond delay="400"/>
                                          </p:stCondLst>
                                        </p:cTn>
                                        <p:tgtEl>
                                          <p:spTgt spid="20483">
                                            <p:txEl>
                                              <p:pRg st="1" end="1"/>
                                            </p:txEl>
                                          </p:spTgt>
                                        </p:tgtEl>
                                        <p:attrNameLst>
                                          <p:attrName>r</p:attrName>
                                        </p:attrNameLst>
                                      </p:cBhvr>
                                    </p:animRot>
                                    <p:animRot by="-240000">
                                      <p:cBhvr>
                                        <p:cTn id="13" dur="200" fill="hold">
                                          <p:stCondLst>
                                            <p:cond delay="600"/>
                                          </p:stCondLst>
                                        </p:cTn>
                                        <p:tgtEl>
                                          <p:spTgt spid="20483">
                                            <p:txEl>
                                              <p:pRg st="1" end="1"/>
                                            </p:txEl>
                                          </p:spTgt>
                                        </p:tgtEl>
                                        <p:attrNameLst>
                                          <p:attrName>r</p:attrName>
                                        </p:attrNameLst>
                                      </p:cBhvr>
                                    </p:animRot>
                                    <p:animRot by="120000">
                                      <p:cBhvr>
                                        <p:cTn id="14" dur="200" fill="hold">
                                          <p:stCondLst>
                                            <p:cond delay="800"/>
                                          </p:stCondLst>
                                        </p:cTn>
                                        <p:tgtEl>
                                          <p:spTgt spid="20483">
                                            <p:txEl>
                                              <p:pRg st="1" end="1"/>
                                            </p:txEl>
                                          </p:spTgt>
                                        </p:tgtEl>
                                        <p:attrNameLst>
                                          <p:attrName>r</p:attrName>
                                        </p:attrNameLst>
                                      </p:cBhvr>
                                    </p:animRot>
                                  </p:childTnLst>
                                </p:cTn>
                              </p:par>
                              <p:par>
                                <p:cTn id="15" presetID="32" presetClass="emph" presetSubtype="0" fill="hold" nodeType="withEffect">
                                  <p:stCondLst>
                                    <p:cond delay="0"/>
                                  </p:stCondLst>
                                  <p:childTnLst>
                                    <p:animRot by="120000">
                                      <p:cBhvr>
                                        <p:cTn id="16" dur="100" fill="hold">
                                          <p:stCondLst>
                                            <p:cond delay="0"/>
                                          </p:stCondLst>
                                        </p:cTn>
                                        <p:tgtEl>
                                          <p:spTgt spid="20483">
                                            <p:txEl>
                                              <p:pRg st="3" end="3"/>
                                            </p:txEl>
                                          </p:spTgt>
                                        </p:tgtEl>
                                        <p:attrNameLst>
                                          <p:attrName>r</p:attrName>
                                        </p:attrNameLst>
                                      </p:cBhvr>
                                    </p:animRot>
                                    <p:animRot by="-240000">
                                      <p:cBhvr>
                                        <p:cTn id="17" dur="200" fill="hold">
                                          <p:stCondLst>
                                            <p:cond delay="200"/>
                                          </p:stCondLst>
                                        </p:cTn>
                                        <p:tgtEl>
                                          <p:spTgt spid="20483">
                                            <p:txEl>
                                              <p:pRg st="3" end="3"/>
                                            </p:txEl>
                                          </p:spTgt>
                                        </p:tgtEl>
                                        <p:attrNameLst>
                                          <p:attrName>r</p:attrName>
                                        </p:attrNameLst>
                                      </p:cBhvr>
                                    </p:animRot>
                                    <p:animRot by="240000">
                                      <p:cBhvr>
                                        <p:cTn id="18" dur="200" fill="hold">
                                          <p:stCondLst>
                                            <p:cond delay="400"/>
                                          </p:stCondLst>
                                        </p:cTn>
                                        <p:tgtEl>
                                          <p:spTgt spid="20483">
                                            <p:txEl>
                                              <p:pRg st="3" end="3"/>
                                            </p:txEl>
                                          </p:spTgt>
                                        </p:tgtEl>
                                        <p:attrNameLst>
                                          <p:attrName>r</p:attrName>
                                        </p:attrNameLst>
                                      </p:cBhvr>
                                    </p:animRot>
                                    <p:animRot by="-240000">
                                      <p:cBhvr>
                                        <p:cTn id="19" dur="200" fill="hold">
                                          <p:stCondLst>
                                            <p:cond delay="600"/>
                                          </p:stCondLst>
                                        </p:cTn>
                                        <p:tgtEl>
                                          <p:spTgt spid="20483">
                                            <p:txEl>
                                              <p:pRg st="3" end="3"/>
                                            </p:txEl>
                                          </p:spTgt>
                                        </p:tgtEl>
                                        <p:attrNameLst>
                                          <p:attrName>r</p:attrName>
                                        </p:attrNameLst>
                                      </p:cBhvr>
                                    </p:animRot>
                                    <p:animRot by="120000">
                                      <p:cBhvr>
                                        <p:cTn id="20" dur="200" fill="hold">
                                          <p:stCondLst>
                                            <p:cond delay="800"/>
                                          </p:stCondLst>
                                        </p:cTn>
                                        <p:tgtEl>
                                          <p:spTgt spid="20483">
                                            <p:txEl>
                                              <p:pRg st="3" end="3"/>
                                            </p:txEl>
                                          </p:spTgt>
                                        </p:tgtEl>
                                        <p:attrNameLst>
                                          <p:attrName>r</p:attrName>
                                        </p:attrNameLst>
                                      </p:cBhvr>
                                    </p:animRot>
                                  </p:childTnLst>
                                </p:cTn>
                              </p:par>
                              <p:par>
                                <p:cTn id="21" presetID="32" presetClass="emph" presetSubtype="0" fill="hold" nodeType="withEffect">
                                  <p:stCondLst>
                                    <p:cond delay="0"/>
                                  </p:stCondLst>
                                  <p:childTnLst>
                                    <p:animRot by="120000">
                                      <p:cBhvr>
                                        <p:cTn id="22" dur="100" fill="hold">
                                          <p:stCondLst>
                                            <p:cond delay="0"/>
                                          </p:stCondLst>
                                        </p:cTn>
                                        <p:tgtEl>
                                          <p:spTgt spid="20483">
                                            <p:txEl>
                                              <p:pRg st="5" end="5"/>
                                            </p:txEl>
                                          </p:spTgt>
                                        </p:tgtEl>
                                        <p:attrNameLst>
                                          <p:attrName>r</p:attrName>
                                        </p:attrNameLst>
                                      </p:cBhvr>
                                    </p:animRot>
                                    <p:animRot by="-240000">
                                      <p:cBhvr>
                                        <p:cTn id="23" dur="200" fill="hold">
                                          <p:stCondLst>
                                            <p:cond delay="200"/>
                                          </p:stCondLst>
                                        </p:cTn>
                                        <p:tgtEl>
                                          <p:spTgt spid="20483">
                                            <p:txEl>
                                              <p:pRg st="5" end="5"/>
                                            </p:txEl>
                                          </p:spTgt>
                                        </p:tgtEl>
                                        <p:attrNameLst>
                                          <p:attrName>r</p:attrName>
                                        </p:attrNameLst>
                                      </p:cBhvr>
                                    </p:animRot>
                                    <p:animRot by="240000">
                                      <p:cBhvr>
                                        <p:cTn id="24" dur="200" fill="hold">
                                          <p:stCondLst>
                                            <p:cond delay="400"/>
                                          </p:stCondLst>
                                        </p:cTn>
                                        <p:tgtEl>
                                          <p:spTgt spid="20483">
                                            <p:txEl>
                                              <p:pRg st="5" end="5"/>
                                            </p:txEl>
                                          </p:spTgt>
                                        </p:tgtEl>
                                        <p:attrNameLst>
                                          <p:attrName>r</p:attrName>
                                        </p:attrNameLst>
                                      </p:cBhvr>
                                    </p:animRot>
                                    <p:animRot by="-240000">
                                      <p:cBhvr>
                                        <p:cTn id="25" dur="200" fill="hold">
                                          <p:stCondLst>
                                            <p:cond delay="600"/>
                                          </p:stCondLst>
                                        </p:cTn>
                                        <p:tgtEl>
                                          <p:spTgt spid="20483">
                                            <p:txEl>
                                              <p:pRg st="5" end="5"/>
                                            </p:txEl>
                                          </p:spTgt>
                                        </p:tgtEl>
                                        <p:attrNameLst>
                                          <p:attrName>r</p:attrName>
                                        </p:attrNameLst>
                                      </p:cBhvr>
                                    </p:animRot>
                                    <p:animRot by="120000">
                                      <p:cBhvr>
                                        <p:cTn id="26" dur="200" fill="hold">
                                          <p:stCondLst>
                                            <p:cond delay="800"/>
                                          </p:stCondLst>
                                        </p:cTn>
                                        <p:tgtEl>
                                          <p:spTgt spid="20483">
                                            <p:txEl>
                                              <p:pRg st="5" end="5"/>
                                            </p:txEl>
                                          </p:spTgt>
                                        </p:tgtEl>
                                        <p:attrNameLst>
                                          <p:attrName>r</p:attrName>
                                        </p:attrNameLst>
                                      </p:cBhvr>
                                    </p:animRot>
                                  </p:childTnLst>
                                </p:cTn>
                              </p:par>
                              <p:par>
                                <p:cTn id="27" presetID="32" presetClass="emph" presetSubtype="0" fill="hold" nodeType="withEffect">
                                  <p:stCondLst>
                                    <p:cond delay="0"/>
                                  </p:stCondLst>
                                  <p:childTnLst>
                                    <p:animRot by="120000">
                                      <p:cBhvr>
                                        <p:cTn id="28" dur="100" fill="hold">
                                          <p:stCondLst>
                                            <p:cond delay="0"/>
                                          </p:stCondLst>
                                        </p:cTn>
                                        <p:tgtEl>
                                          <p:spTgt spid="20483">
                                            <p:txEl>
                                              <p:pRg st="7" end="7"/>
                                            </p:txEl>
                                          </p:spTgt>
                                        </p:tgtEl>
                                        <p:attrNameLst>
                                          <p:attrName>r</p:attrName>
                                        </p:attrNameLst>
                                      </p:cBhvr>
                                    </p:animRot>
                                    <p:animRot by="-240000">
                                      <p:cBhvr>
                                        <p:cTn id="29" dur="200" fill="hold">
                                          <p:stCondLst>
                                            <p:cond delay="200"/>
                                          </p:stCondLst>
                                        </p:cTn>
                                        <p:tgtEl>
                                          <p:spTgt spid="20483">
                                            <p:txEl>
                                              <p:pRg st="7" end="7"/>
                                            </p:txEl>
                                          </p:spTgt>
                                        </p:tgtEl>
                                        <p:attrNameLst>
                                          <p:attrName>r</p:attrName>
                                        </p:attrNameLst>
                                      </p:cBhvr>
                                    </p:animRot>
                                    <p:animRot by="240000">
                                      <p:cBhvr>
                                        <p:cTn id="30" dur="200" fill="hold">
                                          <p:stCondLst>
                                            <p:cond delay="400"/>
                                          </p:stCondLst>
                                        </p:cTn>
                                        <p:tgtEl>
                                          <p:spTgt spid="20483">
                                            <p:txEl>
                                              <p:pRg st="7" end="7"/>
                                            </p:txEl>
                                          </p:spTgt>
                                        </p:tgtEl>
                                        <p:attrNameLst>
                                          <p:attrName>r</p:attrName>
                                        </p:attrNameLst>
                                      </p:cBhvr>
                                    </p:animRot>
                                    <p:animRot by="-240000">
                                      <p:cBhvr>
                                        <p:cTn id="31" dur="200" fill="hold">
                                          <p:stCondLst>
                                            <p:cond delay="600"/>
                                          </p:stCondLst>
                                        </p:cTn>
                                        <p:tgtEl>
                                          <p:spTgt spid="20483">
                                            <p:txEl>
                                              <p:pRg st="7" end="7"/>
                                            </p:txEl>
                                          </p:spTgt>
                                        </p:tgtEl>
                                        <p:attrNameLst>
                                          <p:attrName>r</p:attrName>
                                        </p:attrNameLst>
                                      </p:cBhvr>
                                    </p:animRot>
                                    <p:animRot by="120000">
                                      <p:cBhvr>
                                        <p:cTn id="32" dur="200" fill="hold">
                                          <p:stCondLst>
                                            <p:cond delay="800"/>
                                          </p:stCondLst>
                                        </p:cTn>
                                        <p:tgtEl>
                                          <p:spTgt spid="20483">
                                            <p:txEl>
                                              <p:pRg st="7" end="7"/>
                                            </p:txEl>
                                          </p:spTgt>
                                        </p:tgtEl>
                                        <p:attrNameLst>
                                          <p:attrName>r</p:attrName>
                                        </p:attrNameLst>
                                      </p:cBhvr>
                                    </p:animRot>
                                  </p:childTnLst>
                                </p:cTn>
                              </p:par>
                              <p:par>
                                <p:cTn id="33" presetID="32" presetClass="emph" presetSubtype="0" fill="hold" nodeType="withEffect">
                                  <p:stCondLst>
                                    <p:cond delay="0"/>
                                  </p:stCondLst>
                                  <p:childTnLst>
                                    <p:animRot by="120000">
                                      <p:cBhvr>
                                        <p:cTn id="34" dur="100" fill="hold">
                                          <p:stCondLst>
                                            <p:cond delay="0"/>
                                          </p:stCondLst>
                                        </p:cTn>
                                        <p:tgtEl>
                                          <p:spTgt spid="20483">
                                            <p:txEl>
                                              <p:pRg st="9" end="9"/>
                                            </p:txEl>
                                          </p:spTgt>
                                        </p:tgtEl>
                                        <p:attrNameLst>
                                          <p:attrName>r</p:attrName>
                                        </p:attrNameLst>
                                      </p:cBhvr>
                                    </p:animRot>
                                    <p:animRot by="-240000">
                                      <p:cBhvr>
                                        <p:cTn id="35" dur="200" fill="hold">
                                          <p:stCondLst>
                                            <p:cond delay="200"/>
                                          </p:stCondLst>
                                        </p:cTn>
                                        <p:tgtEl>
                                          <p:spTgt spid="20483">
                                            <p:txEl>
                                              <p:pRg st="9" end="9"/>
                                            </p:txEl>
                                          </p:spTgt>
                                        </p:tgtEl>
                                        <p:attrNameLst>
                                          <p:attrName>r</p:attrName>
                                        </p:attrNameLst>
                                      </p:cBhvr>
                                    </p:animRot>
                                    <p:animRot by="240000">
                                      <p:cBhvr>
                                        <p:cTn id="36" dur="200" fill="hold">
                                          <p:stCondLst>
                                            <p:cond delay="400"/>
                                          </p:stCondLst>
                                        </p:cTn>
                                        <p:tgtEl>
                                          <p:spTgt spid="20483">
                                            <p:txEl>
                                              <p:pRg st="9" end="9"/>
                                            </p:txEl>
                                          </p:spTgt>
                                        </p:tgtEl>
                                        <p:attrNameLst>
                                          <p:attrName>r</p:attrName>
                                        </p:attrNameLst>
                                      </p:cBhvr>
                                    </p:animRot>
                                    <p:animRot by="-240000">
                                      <p:cBhvr>
                                        <p:cTn id="37" dur="200" fill="hold">
                                          <p:stCondLst>
                                            <p:cond delay="600"/>
                                          </p:stCondLst>
                                        </p:cTn>
                                        <p:tgtEl>
                                          <p:spTgt spid="20483">
                                            <p:txEl>
                                              <p:pRg st="9" end="9"/>
                                            </p:txEl>
                                          </p:spTgt>
                                        </p:tgtEl>
                                        <p:attrNameLst>
                                          <p:attrName>r</p:attrName>
                                        </p:attrNameLst>
                                      </p:cBhvr>
                                    </p:animRot>
                                    <p:animRot by="120000">
                                      <p:cBhvr>
                                        <p:cTn id="38" dur="200" fill="hold">
                                          <p:stCondLst>
                                            <p:cond delay="800"/>
                                          </p:stCondLst>
                                        </p:cTn>
                                        <p:tgtEl>
                                          <p:spTgt spid="20483">
                                            <p:txEl>
                                              <p:pRg st="9" end="9"/>
                                            </p:txEl>
                                          </p:spTgt>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20484"/>
                                        </p:tgtEl>
                                        <p:attrNameLst>
                                          <p:attrName>r</p:attrName>
                                        </p:attrNameLst>
                                      </p:cBhvr>
                                    </p:animRot>
                                    <p:animRot by="-240000">
                                      <p:cBhvr>
                                        <p:cTn id="43" dur="200" fill="hold">
                                          <p:stCondLst>
                                            <p:cond delay="200"/>
                                          </p:stCondLst>
                                        </p:cTn>
                                        <p:tgtEl>
                                          <p:spTgt spid="20484"/>
                                        </p:tgtEl>
                                        <p:attrNameLst>
                                          <p:attrName>r</p:attrName>
                                        </p:attrNameLst>
                                      </p:cBhvr>
                                    </p:animRot>
                                    <p:animRot by="240000">
                                      <p:cBhvr>
                                        <p:cTn id="44" dur="200" fill="hold">
                                          <p:stCondLst>
                                            <p:cond delay="400"/>
                                          </p:stCondLst>
                                        </p:cTn>
                                        <p:tgtEl>
                                          <p:spTgt spid="20484"/>
                                        </p:tgtEl>
                                        <p:attrNameLst>
                                          <p:attrName>r</p:attrName>
                                        </p:attrNameLst>
                                      </p:cBhvr>
                                    </p:animRot>
                                    <p:animRot by="-240000">
                                      <p:cBhvr>
                                        <p:cTn id="45" dur="200" fill="hold">
                                          <p:stCondLst>
                                            <p:cond delay="600"/>
                                          </p:stCondLst>
                                        </p:cTn>
                                        <p:tgtEl>
                                          <p:spTgt spid="20484"/>
                                        </p:tgtEl>
                                        <p:attrNameLst>
                                          <p:attrName>r</p:attrName>
                                        </p:attrNameLst>
                                      </p:cBhvr>
                                    </p:animRot>
                                    <p:animRot by="120000">
                                      <p:cBhvr>
                                        <p:cTn id="46" dur="200" fill="hold">
                                          <p:stCondLst>
                                            <p:cond delay="800"/>
                                          </p:stCondLst>
                                        </p:cTn>
                                        <p:tgtEl>
                                          <p:spTgt spid="20484"/>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32" presetClass="emph" presetSubtype="0" fill="hold" nodeType="clickEffect">
                                  <p:stCondLst>
                                    <p:cond delay="0"/>
                                  </p:stCondLst>
                                  <p:childTnLst>
                                    <p:animRot by="120000">
                                      <p:cBhvr>
                                        <p:cTn id="50" dur="100" fill="hold">
                                          <p:stCondLst>
                                            <p:cond delay="0"/>
                                          </p:stCondLst>
                                        </p:cTn>
                                        <p:tgtEl>
                                          <p:spTgt spid="20484">
                                            <p:txEl>
                                              <p:pRg st="0" end="0"/>
                                            </p:txEl>
                                          </p:spTgt>
                                        </p:tgtEl>
                                        <p:attrNameLst>
                                          <p:attrName>r</p:attrName>
                                        </p:attrNameLst>
                                      </p:cBhvr>
                                    </p:animRot>
                                    <p:animRot by="-240000">
                                      <p:cBhvr>
                                        <p:cTn id="51" dur="200" fill="hold">
                                          <p:stCondLst>
                                            <p:cond delay="200"/>
                                          </p:stCondLst>
                                        </p:cTn>
                                        <p:tgtEl>
                                          <p:spTgt spid="20484">
                                            <p:txEl>
                                              <p:pRg st="0" end="0"/>
                                            </p:txEl>
                                          </p:spTgt>
                                        </p:tgtEl>
                                        <p:attrNameLst>
                                          <p:attrName>r</p:attrName>
                                        </p:attrNameLst>
                                      </p:cBhvr>
                                    </p:animRot>
                                    <p:animRot by="240000">
                                      <p:cBhvr>
                                        <p:cTn id="52" dur="200" fill="hold">
                                          <p:stCondLst>
                                            <p:cond delay="400"/>
                                          </p:stCondLst>
                                        </p:cTn>
                                        <p:tgtEl>
                                          <p:spTgt spid="20484">
                                            <p:txEl>
                                              <p:pRg st="0" end="0"/>
                                            </p:txEl>
                                          </p:spTgt>
                                        </p:tgtEl>
                                        <p:attrNameLst>
                                          <p:attrName>r</p:attrName>
                                        </p:attrNameLst>
                                      </p:cBhvr>
                                    </p:animRot>
                                    <p:animRot by="-240000">
                                      <p:cBhvr>
                                        <p:cTn id="53" dur="200" fill="hold">
                                          <p:stCondLst>
                                            <p:cond delay="600"/>
                                          </p:stCondLst>
                                        </p:cTn>
                                        <p:tgtEl>
                                          <p:spTgt spid="20484">
                                            <p:txEl>
                                              <p:pRg st="0" end="0"/>
                                            </p:txEl>
                                          </p:spTgt>
                                        </p:tgtEl>
                                        <p:attrNameLst>
                                          <p:attrName>r</p:attrName>
                                        </p:attrNameLst>
                                      </p:cBhvr>
                                    </p:animRot>
                                    <p:animRot by="120000">
                                      <p:cBhvr>
                                        <p:cTn id="54" dur="200" fill="hold">
                                          <p:stCondLst>
                                            <p:cond delay="800"/>
                                          </p:stCondLst>
                                        </p:cTn>
                                        <p:tgtEl>
                                          <p:spTgt spid="20484">
                                            <p:txEl>
                                              <p:pRg st="0" end="0"/>
                                            </p:txEl>
                                          </p:spTgt>
                                        </p:tgtEl>
                                        <p:attrNameLst>
                                          <p:attrName>r</p:attrName>
                                        </p:attrNameLst>
                                      </p:cBhvr>
                                    </p:animRot>
                                  </p:childTnLst>
                                </p:cTn>
                              </p:par>
                              <p:par>
                                <p:cTn id="55" presetID="32" presetClass="emph" presetSubtype="0" fill="hold" nodeType="withEffect">
                                  <p:stCondLst>
                                    <p:cond delay="0"/>
                                  </p:stCondLst>
                                  <p:childTnLst>
                                    <p:animRot by="120000">
                                      <p:cBhvr>
                                        <p:cTn id="56" dur="100" fill="hold">
                                          <p:stCondLst>
                                            <p:cond delay="0"/>
                                          </p:stCondLst>
                                        </p:cTn>
                                        <p:tgtEl>
                                          <p:spTgt spid="20484">
                                            <p:txEl>
                                              <p:pRg st="2" end="2"/>
                                            </p:txEl>
                                          </p:spTgt>
                                        </p:tgtEl>
                                        <p:attrNameLst>
                                          <p:attrName>r</p:attrName>
                                        </p:attrNameLst>
                                      </p:cBhvr>
                                    </p:animRot>
                                    <p:animRot by="-240000">
                                      <p:cBhvr>
                                        <p:cTn id="57" dur="200" fill="hold">
                                          <p:stCondLst>
                                            <p:cond delay="200"/>
                                          </p:stCondLst>
                                        </p:cTn>
                                        <p:tgtEl>
                                          <p:spTgt spid="20484">
                                            <p:txEl>
                                              <p:pRg st="2" end="2"/>
                                            </p:txEl>
                                          </p:spTgt>
                                        </p:tgtEl>
                                        <p:attrNameLst>
                                          <p:attrName>r</p:attrName>
                                        </p:attrNameLst>
                                      </p:cBhvr>
                                    </p:animRot>
                                    <p:animRot by="240000">
                                      <p:cBhvr>
                                        <p:cTn id="58" dur="200" fill="hold">
                                          <p:stCondLst>
                                            <p:cond delay="400"/>
                                          </p:stCondLst>
                                        </p:cTn>
                                        <p:tgtEl>
                                          <p:spTgt spid="20484">
                                            <p:txEl>
                                              <p:pRg st="2" end="2"/>
                                            </p:txEl>
                                          </p:spTgt>
                                        </p:tgtEl>
                                        <p:attrNameLst>
                                          <p:attrName>r</p:attrName>
                                        </p:attrNameLst>
                                      </p:cBhvr>
                                    </p:animRot>
                                    <p:animRot by="-240000">
                                      <p:cBhvr>
                                        <p:cTn id="59" dur="200" fill="hold">
                                          <p:stCondLst>
                                            <p:cond delay="600"/>
                                          </p:stCondLst>
                                        </p:cTn>
                                        <p:tgtEl>
                                          <p:spTgt spid="20484">
                                            <p:txEl>
                                              <p:pRg st="2" end="2"/>
                                            </p:txEl>
                                          </p:spTgt>
                                        </p:tgtEl>
                                        <p:attrNameLst>
                                          <p:attrName>r</p:attrName>
                                        </p:attrNameLst>
                                      </p:cBhvr>
                                    </p:animRot>
                                    <p:animRot by="120000">
                                      <p:cBhvr>
                                        <p:cTn id="60" dur="200" fill="hold">
                                          <p:stCondLst>
                                            <p:cond delay="800"/>
                                          </p:stCondLst>
                                        </p:cTn>
                                        <p:tgtEl>
                                          <p:spTgt spid="20484">
                                            <p:txEl>
                                              <p:pRg st="2" end="2"/>
                                            </p:txEl>
                                          </p:spTgt>
                                        </p:tgtEl>
                                        <p:attrNameLst>
                                          <p:attrName>r</p:attrName>
                                        </p:attrNameLst>
                                      </p:cBhvr>
                                    </p:animRot>
                                  </p:childTnLst>
                                </p:cTn>
                              </p:par>
                              <p:par>
                                <p:cTn id="61" presetID="32" presetClass="emph" presetSubtype="0" fill="hold" nodeType="withEffect">
                                  <p:stCondLst>
                                    <p:cond delay="0"/>
                                  </p:stCondLst>
                                  <p:childTnLst>
                                    <p:animRot by="120000">
                                      <p:cBhvr>
                                        <p:cTn id="62" dur="100" fill="hold">
                                          <p:stCondLst>
                                            <p:cond delay="0"/>
                                          </p:stCondLst>
                                        </p:cTn>
                                        <p:tgtEl>
                                          <p:spTgt spid="20484">
                                            <p:txEl>
                                              <p:pRg st="4" end="4"/>
                                            </p:txEl>
                                          </p:spTgt>
                                        </p:tgtEl>
                                        <p:attrNameLst>
                                          <p:attrName>r</p:attrName>
                                        </p:attrNameLst>
                                      </p:cBhvr>
                                    </p:animRot>
                                    <p:animRot by="-240000">
                                      <p:cBhvr>
                                        <p:cTn id="63" dur="200" fill="hold">
                                          <p:stCondLst>
                                            <p:cond delay="200"/>
                                          </p:stCondLst>
                                        </p:cTn>
                                        <p:tgtEl>
                                          <p:spTgt spid="20484">
                                            <p:txEl>
                                              <p:pRg st="4" end="4"/>
                                            </p:txEl>
                                          </p:spTgt>
                                        </p:tgtEl>
                                        <p:attrNameLst>
                                          <p:attrName>r</p:attrName>
                                        </p:attrNameLst>
                                      </p:cBhvr>
                                    </p:animRot>
                                    <p:animRot by="240000">
                                      <p:cBhvr>
                                        <p:cTn id="64" dur="200" fill="hold">
                                          <p:stCondLst>
                                            <p:cond delay="400"/>
                                          </p:stCondLst>
                                        </p:cTn>
                                        <p:tgtEl>
                                          <p:spTgt spid="20484">
                                            <p:txEl>
                                              <p:pRg st="4" end="4"/>
                                            </p:txEl>
                                          </p:spTgt>
                                        </p:tgtEl>
                                        <p:attrNameLst>
                                          <p:attrName>r</p:attrName>
                                        </p:attrNameLst>
                                      </p:cBhvr>
                                    </p:animRot>
                                    <p:animRot by="-240000">
                                      <p:cBhvr>
                                        <p:cTn id="65" dur="200" fill="hold">
                                          <p:stCondLst>
                                            <p:cond delay="600"/>
                                          </p:stCondLst>
                                        </p:cTn>
                                        <p:tgtEl>
                                          <p:spTgt spid="20484">
                                            <p:txEl>
                                              <p:pRg st="4" end="4"/>
                                            </p:txEl>
                                          </p:spTgt>
                                        </p:tgtEl>
                                        <p:attrNameLst>
                                          <p:attrName>r</p:attrName>
                                        </p:attrNameLst>
                                      </p:cBhvr>
                                    </p:animRot>
                                    <p:animRot by="120000">
                                      <p:cBhvr>
                                        <p:cTn id="66" dur="200" fill="hold">
                                          <p:stCondLst>
                                            <p:cond delay="800"/>
                                          </p:stCondLst>
                                        </p:cTn>
                                        <p:tgtEl>
                                          <p:spTgt spid="20484">
                                            <p:txEl>
                                              <p:pRg st="4" end="4"/>
                                            </p:txEl>
                                          </p:spTgt>
                                        </p:tgtEl>
                                        <p:attrNameLst>
                                          <p:attrName>r</p:attrName>
                                        </p:attrNameLst>
                                      </p:cBhvr>
                                    </p:animRot>
                                  </p:childTnLst>
                                </p:cTn>
                              </p:par>
                              <p:par>
                                <p:cTn id="67" presetID="32" presetClass="emph" presetSubtype="0" fill="hold" nodeType="withEffect">
                                  <p:stCondLst>
                                    <p:cond delay="0"/>
                                  </p:stCondLst>
                                  <p:childTnLst>
                                    <p:animRot by="120000">
                                      <p:cBhvr>
                                        <p:cTn id="68" dur="100" fill="hold">
                                          <p:stCondLst>
                                            <p:cond delay="0"/>
                                          </p:stCondLst>
                                        </p:cTn>
                                        <p:tgtEl>
                                          <p:spTgt spid="20484">
                                            <p:txEl>
                                              <p:pRg st="6" end="6"/>
                                            </p:txEl>
                                          </p:spTgt>
                                        </p:tgtEl>
                                        <p:attrNameLst>
                                          <p:attrName>r</p:attrName>
                                        </p:attrNameLst>
                                      </p:cBhvr>
                                    </p:animRot>
                                    <p:animRot by="-240000">
                                      <p:cBhvr>
                                        <p:cTn id="69" dur="200" fill="hold">
                                          <p:stCondLst>
                                            <p:cond delay="200"/>
                                          </p:stCondLst>
                                        </p:cTn>
                                        <p:tgtEl>
                                          <p:spTgt spid="20484">
                                            <p:txEl>
                                              <p:pRg st="6" end="6"/>
                                            </p:txEl>
                                          </p:spTgt>
                                        </p:tgtEl>
                                        <p:attrNameLst>
                                          <p:attrName>r</p:attrName>
                                        </p:attrNameLst>
                                      </p:cBhvr>
                                    </p:animRot>
                                    <p:animRot by="240000">
                                      <p:cBhvr>
                                        <p:cTn id="70" dur="200" fill="hold">
                                          <p:stCondLst>
                                            <p:cond delay="400"/>
                                          </p:stCondLst>
                                        </p:cTn>
                                        <p:tgtEl>
                                          <p:spTgt spid="20484">
                                            <p:txEl>
                                              <p:pRg st="6" end="6"/>
                                            </p:txEl>
                                          </p:spTgt>
                                        </p:tgtEl>
                                        <p:attrNameLst>
                                          <p:attrName>r</p:attrName>
                                        </p:attrNameLst>
                                      </p:cBhvr>
                                    </p:animRot>
                                    <p:animRot by="-240000">
                                      <p:cBhvr>
                                        <p:cTn id="71" dur="200" fill="hold">
                                          <p:stCondLst>
                                            <p:cond delay="600"/>
                                          </p:stCondLst>
                                        </p:cTn>
                                        <p:tgtEl>
                                          <p:spTgt spid="20484">
                                            <p:txEl>
                                              <p:pRg st="6" end="6"/>
                                            </p:txEl>
                                          </p:spTgt>
                                        </p:tgtEl>
                                        <p:attrNameLst>
                                          <p:attrName>r</p:attrName>
                                        </p:attrNameLst>
                                      </p:cBhvr>
                                    </p:animRot>
                                    <p:animRot by="120000">
                                      <p:cBhvr>
                                        <p:cTn id="72" dur="200" fill="hold">
                                          <p:stCondLst>
                                            <p:cond delay="800"/>
                                          </p:stCondLst>
                                        </p:cTn>
                                        <p:tgtEl>
                                          <p:spTgt spid="20484">
                                            <p:txEl>
                                              <p:pRg st="6" end="6"/>
                                            </p:txEl>
                                          </p:spTgt>
                                        </p:tgtEl>
                                        <p:attrNameLst>
                                          <p:attrName>r</p:attrName>
                                        </p:attrNameLst>
                                      </p:cBhvr>
                                    </p:animRot>
                                  </p:childTnLst>
                                </p:cTn>
                              </p:par>
                              <p:par>
                                <p:cTn id="73" presetID="32" presetClass="emph" presetSubtype="0" fill="hold" nodeType="withEffect">
                                  <p:stCondLst>
                                    <p:cond delay="0"/>
                                  </p:stCondLst>
                                  <p:childTnLst>
                                    <p:animRot by="120000">
                                      <p:cBhvr>
                                        <p:cTn id="74" dur="100" fill="hold">
                                          <p:stCondLst>
                                            <p:cond delay="0"/>
                                          </p:stCondLst>
                                        </p:cTn>
                                        <p:tgtEl>
                                          <p:spTgt spid="20484">
                                            <p:txEl>
                                              <p:pRg st="8" end="8"/>
                                            </p:txEl>
                                          </p:spTgt>
                                        </p:tgtEl>
                                        <p:attrNameLst>
                                          <p:attrName>r</p:attrName>
                                        </p:attrNameLst>
                                      </p:cBhvr>
                                    </p:animRot>
                                    <p:animRot by="-240000">
                                      <p:cBhvr>
                                        <p:cTn id="75" dur="200" fill="hold">
                                          <p:stCondLst>
                                            <p:cond delay="200"/>
                                          </p:stCondLst>
                                        </p:cTn>
                                        <p:tgtEl>
                                          <p:spTgt spid="20484">
                                            <p:txEl>
                                              <p:pRg st="8" end="8"/>
                                            </p:txEl>
                                          </p:spTgt>
                                        </p:tgtEl>
                                        <p:attrNameLst>
                                          <p:attrName>r</p:attrName>
                                        </p:attrNameLst>
                                      </p:cBhvr>
                                    </p:animRot>
                                    <p:animRot by="240000">
                                      <p:cBhvr>
                                        <p:cTn id="76" dur="200" fill="hold">
                                          <p:stCondLst>
                                            <p:cond delay="400"/>
                                          </p:stCondLst>
                                        </p:cTn>
                                        <p:tgtEl>
                                          <p:spTgt spid="20484">
                                            <p:txEl>
                                              <p:pRg st="8" end="8"/>
                                            </p:txEl>
                                          </p:spTgt>
                                        </p:tgtEl>
                                        <p:attrNameLst>
                                          <p:attrName>r</p:attrName>
                                        </p:attrNameLst>
                                      </p:cBhvr>
                                    </p:animRot>
                                    <p:animRot by="-240000">
                                      <p:cBhvr>
                                        <p:cTn id="77" dur="200" fill="hold">
                                          <p:stCondLst>
                                            <p:cond delay="600"/>
                                          </p:stCondLst>
                                        </p:cTn>
                                        <p:tgtEl>
                                          <p:spTgt spid="20484">
                                            <p:txEl>
                                              <p:pRg st="8" end="8"/>
                                            </p:txEl>
                                          </p:spTgt>
                                        </p:tgtEl>
                                        <p:attrNameLst>
                                          <p:attrName>r</p:attrName>
                                        </p:attrNameLst>
                                      </p:cBhvr>
                                    </p:animRot>
                                    <p:animRot by="120000">
                                      <p:cBhvr>
                                        <p:cTn id="78" dur="200" fill="hold">
                                          <p:stCondLst>
                                            <p:cond delay="800"/>
                                          </p:stCondLst>
                                        </p:cTn>
                                        <p:tgtEl>
                                          <p:spTgt spid="20484">
                                            <p:txEl>
                                              <p:pRg st="8" end="8"/>
                                            </p:txEl>
                                          </p:spTgt>
                                        </p:tgtEl>
                                        <p:attrNameLst>
                                          <p:attrName>r</p:attrName>
                                        </p:attrNameLst>
                                      </p:cBhvr>
                                    </p:animRot>
                                  </p:childTnLst>
                                </p:cTn>
                              </p:par>
                              <p:par>
                                <p:cTn id="79" presetID="32" presetClass="emph" presetSubtype="0" fill="hold" nodeType="withEffect">
                                  <p:stCondLst>
                                    <p:cond delay="0"/>
                                  </p:stCondLst>
                                  <p:childTnLst>
                                    <p:animRot by="120000">
                                      <p:cBhvr>
                                        <p:cTn id="80" dur="100" fill="hold">
                                          <p:stCondLst>
                                            <p:cond delay="0"/>
                                          </p:stCondLst>
                                        </p:cTn>
                                        <p:tgtEl>
                                          <p:spTgt spid="20484">
                                            <p:txEl>
                                              <p:pRg st="10" end="10"/>
                                            </p:txEl>
                                          </p:spTgt>
                                        </p:tgtEl>
                                        <p:attrNameLst>
                                          <p:attrName>r</p:attrName>
                                        </p:attrNameLst>
                                      </p:cBhvr>
                                    </p:animRot>
                                    <p:animRot by="-240000">
                                      <p:cBhvr>
                                        <p:cTn id="81" dur="200" fill="hold">
                                          <p:stCondLst>
                                            <p:cond delay="200"/>
                                          </p:stCondLst>
                                        </p:cTn>
                                        <p:tgtEl>
                                          <p:spTgt spid="20484">
                                            <p:txEl>
                                              <p:pRg st="10" end="10"/>
                                            </p:txEl>
                                          </p:spTgt>
                                        </p:tgtEl>
                                        <p:attrNameLst>
                                          <p:attrName>r</p:attrName>
                                        </p:attrNameLst>
                                      </p:cBhvr>
                                    </p:animRot>
                                    <p:animRot by="240000">
                                      <p:cBhvr>
                                        <p:cTn id="82" dur="200" fill="hold">
                                          <p:stCondLst>
                                            <p:cond delay="400"/>
                                          </p:stCondLst>
                                        </p:cTn>
                                        <p:tgtEl>
                                          <p:spTgt spid="20484">
                                            <p:txEl>
                                              <p:pRg st="10" end="10"/>
                                            </p:txEl>
                                          </p:spTgt>
                                        </p:tgtEl>
                                        <p:attrNameLst>
                                          <p:attrName>r</p:attrName>
                                        </p:attrNameLst>
                                      </p:cBhvr>
                                    </p:animRot>
                                    <p:animRot by="-240000">
                                      <p:cBhvr>
                                        <p:cTn id="83" dur="200" fill="hold">
                                          <p:stCondLst>
                                            <p:cond delay="600"/>
                                          </p:stCondLst>
                                        </p:cTn>
                                        <p:tgtEl>
                                          <p:spTgt spid="20484">
                                            <p:txEl>
                                              <p:pRg st="10" end="10"/>
                                            </p:txEl>
                                          </p:spTgt>
                                        </p:tgtEl>
                                        <p:attrNameLst>
                                          <p:attrName>r</p:attrName>
                                        </p:attrNameLst>
                                      </p:cBhvr>
                                    </p:animRot>
                                    <p:animRot by="120000">
                                      <p:cBhvr>
                                        <p:cTn id="84" dur="200" fill="hold">
                                          <p:stCondLst>
                                            <p:cond delay="800"/>
                                          </p:stCondLst>
                                        </p:cTn>
                                        <p:tgtEl>
                                          <p:spTgt spid="20484">
                                            <p:txEl>
                                              <p:pRg st="10" end="1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10"/>
          <p:cNvSpPr>
            <a:spLocks noChangeArrowheads="1"/>
          </p:cNvSpPr>
          <p:nvPr/>
        </p:nvSpPr>
        <p:spPr bwMode="auto">
          <a:xfrm>
            <a:off x="3276600" y="762000"/>
            <a:ext cx="5638800" cy="5867400"/>
          </a:xfrm>
          <a:prstGeom prst="triangle">
            <a:avLst>
              <a:gd name="adj" fmla="val 50000"/>
            </a:avLst>
          </a:prstGeom>
          <a:solidFill>
            <a:srgbClr val="66CCFF"/>
          </a:solidFill>
          <a:ln w="9525">
            <a:solidFill>
              <a:schemeClr val="tx1"/>
            </a:solidFill>
            <a:miter lim="800000"/>
            <a:headEnd/>
            <a:tailEnd/>
          </a:ln>
        </p:spPr>
        <p:txBody>
          <a:bodyPr wrap="none" anchor="ct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endParaRPr lang="es-ES" altLang="en-US">
              <a:latin typeface="Times New Roman" panose="02020603050405020304" pitchFamily="18" charset="0"/>
            </a:endParaRPr>
          </a:p>
        </p:txBody>
      </p:sp>
      <p:sp>
        <p:nvSpPr>
          <p:cNvPr id="21507" name="AutoShape 7"/>
          <p:cNvSpPr>
            <a:spLocks noChangeArrowheads="1"/>
          </p:cNvSpPr>
          <p:nvPr/>
        </p:nvSpPr>
        <p:spPr bwMode="auto">
          <a:xfrm>
            <a:off x="4038600" y="762000"/>
            <a:ext cx="4114800" cy="4267200"/>
          </a:xfrm>
          <a:prstGeom prst="triangle">
            <a:avLst>
              <a:gd name="adj" fmla="val 50000"/>
            </a:avLst>
          </a:prstGeom>
          <a:solidFill>
            <a:srgbClr val="FF0000"/>
          </a:solidFill>
          <a:ln w="9525">
            <a:solidFill>
              <a:schemeClr val="tx1"/>
            </a:solidFill>
            <a:miter lim="800000"/>
            <a:headEnd/>
            <a:tailEnd/>
          </a:ln>
        </p:spPr>
        <p:txBody>
          <a:bodyPr wrap="none" anchor="ct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endParaRPr lang="es-ES" altLang="en-US">
              <a:solidFill>
                <a:srgbClr val="FF0000"/>
              </a:solidFill>
              <a:latin typeface="Times New Roman" panose="02020603050405020304" pitchFamily="18" charset="0"/>
            </a:endParaRPr>
          </a:p>
        </p:txBody>
      </p:sp>
      <p:sp>
        <p:nvSpPr>
          <p:cNvPr id="21508" name="AutoShape 6"/>
          <p:cNvSpPr>
            <a:spLocks noChangeArrowheads="1"/>
          </p:cNvSpPr>
          <p:nvPr/>
        </p:nvSpPr>
        <p:spPr bwMode="auto">
          <a:xfrm>
            <a:off x="5105400" y="762000"/>
            <a:ext cx="1981200" cy="2133600"/>
          </a:xfrm>
          <a:prstGeom prst="triangle">
            <a:avLst>
              <a:gd name="adj" fmla="val 50000"/>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endParaRPr lang="es-MX" altLang="en-US"/>
          </a:p>
        </p:txBody>
      </p:sp>
      <p:sp>
        <p:nvSpPr>
          <p:cNvPr id="21509" name="Text Box 2"/>
          <p:cNvSpPr txBox="1">
            <a:spLocks noChangeArrowheads="1"/>
          </p:cNvSpPr>
          <p:nvPr/>
        </p:nvSpPr>
        <p:spPr bwMode="auto">
          <a:xfrm>
            <a:off x="762000" y="228600"/>
            <a:ext cx="32766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sz="3600" b="1" dirty="0">
                <a:solidFill>
                  <a:srgbClr val="006600"/>
                </a:solidFill>
              </a:rPr>
              <a:t>Disposiciones Jurídicas Formales</a:t>
            </a:r>
          </a:p>
        </p:txBody>
      </p:sp>
      <p:sp>
        <p:nvSpPr>
          <p:cNvPr id="21510" name="Line 4"/>
          <p:cNvSpPr>
            <a:spLocks noChangeShapeType="1"/>
          </p:cNvSpPr>
          <p:nvPr/>
        </p:nvSpPr>
        <p:spPr bwMode="auto">
          <a:xfrm>
            <a:off x="5105400" y="2895600"/>
            <a:ext cx="19812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a:p>
        </p:txBody>
      </p:sp>
      <p:sp>
        <p:nvSpPr>
          <p:cNvPr id="21511" name="Text Box 5"/>
          <p:cNvSpPr txBox="1">
            <a:spLocks noChangeArrowheads="1"/>
          </p:cNvSpPr>
          <p:nvPr/>
        </p:nvSpPr>
        <p:spPr bwMode="auto">
          <a:xfrm>
            <a:off x="5133975" y="2463800"/>
            <a:ext cx="1868488"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sz="2200" b="1"/>
              <a:t>Constitución</a:t>
            </a:r>
            <a:endParaRPr lang="es-ES_tradnl" altLang="en-US" sz="2200">
              <a:latin typeface="Times New Roman" panose="02020603050405020304" pitchFamily="18" charset="0"/>
            </a:endParaRPr>
          </a:p>
        </p:txBody>
      </p:sp>
      <p:sp>
        <p:nvSpPr>
          <p:cNvPr id="21512" name="Line 8"/>
          <p:cNvSpPr>
            <a:spLocks noChangeShapeType="1"/>
          </p:cNvSpPr>
          <p:nvPr/>
        </p:nvSpPr>
        <p:spPr bwMode="auto">
          <a:xfrm>
            <a:off x="4038600" y="5029200"/>
            <a:ext cx="4114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a:p>
        </p:txBody>
      </p:sp>
      <p:sp>
        <p:nvSpPr>
          <p:cNvPr id="21513" name="Text Box 9"/>
          <p:cNvSpPr txBox="1">
            <a:spLocks noChangeArrowheads="1"/>
          </p:cNvSpPr>
          <p:nvPr/>
        </p:nvSpPr>
        <p:spPr bwMode="auto">
          <a:xfrm>
            <a:off x="4849505" y="3063875"/>
            <a:ext cx="24929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pPr algn="ctr"/>
            <a:r>
              <a:rPr lang="es-ES_tradnl" altLang="en-US" b="1" dirty="0"/>
              <a:t>Tratados </a:t>
            </a:r>
            <a:br>
              <a:rPr lang="es-ES_tradnl" altLang="en-US" b="1" dirty="0"/>
            </a:br>
            <a:r>
              <a:rPr lang="es-ES_tradnl" altLang="en-US" b="1" dirty="0"/>
              <a:t>Internacionales</a:t>
            </a:r>
          </a:p>
        </p:txBody>
      </p:sp>
      <p:sp>
        <p:nvSpPr>
          <p:cNvPr id="21514" name="Text Box 12"/>
          <p:cNvSpPr txBox="1">
            <a:spLocks noChangeArrowheads="1"/>
          </p:cNvSpPr>
          <p:nvPr/>
        </p:nvSpPr>
        <p:spPr bwMode="auto">
          <a:xfrm>
            <a:off x="5029200" y="5562600"/>
            <a:ext cx="2116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a:t>Reglamentos</a:t>
            </a:r>
          </a:p>
        </p:txBody>
      </p:sp>
      <p:sp>
        <p:nvSpPr>
          <p:cNvPr id="21515" name="Line 13"/>
          <p:cNvSpPr>
            <a:spLocks noChangeShapeType="1"/>
          </p:cNvSpPr>
          <p:nvPr/>
        </p:nvSpPr>
        <p:spPr bwMode="auto">
          <a:xfrm>
            <a:off x="381000" y="2590800"/>
            <a:ext cx="4038600" cy="0"/>
          </a:xfrm>
          <a:prstGeom prst="line">
            <a:avLst/>
          </a:prstGeom>
          <a:noFill/>
          <a:ln w="76200" cmpd="tri">
            <a:solidFill>
              <a:srgbClr val="00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MX"/>
          </a:p>
        </p:txBody>
      </p:sp>
      <p:sp>
        <p:nvSpPr>
          <p:cNvPr id="21516" name="Line 14"/>
          <p:cNvSpPr>
            <a:spLocks noChangeShapeType="1"/>
          </p:cNvSpPr>
          <p:nvPr/>
        </p:nvSpPr>
        <p:spPr bwMode="auto">
          <a:xfrm>
            <a:off x="457200" y="3505200"/>
            <a:ext cx="2819400" cy="0"/>
          </a:xfrm>
          <a:prstGeom prst="line">
            <a:avLst/>
          </a:prstGeom>
          <a:noFill/>
          <a:ln w="76200" cmpd="tri">
            <a:solidFill>
              <a:srgbClr val="00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MX"/>
          </a:p>
        </p:txBody>
      </p:sp>
      <p:sp>
        <p:nvSpPr>
          <p:cNvPr id="21517" name="Line 15"/>
          <p:cNvSpPr>
            <a:spLocks noChangeShapeType="1"/>
          </p:cNvSpPr>
          <p:nvPr/>
        </p:nvSpPr>
        <p:spPr bwMode="auto">
          <a:xfrm>
            <a:off x="533400" y="4267200"/>
            <a:ext cx="2514600" cy="0"/>
          </a:xfrm>
          <a:prstGeom prst="line">
            <a:avLst/>
          </a:prstGeom>
          <a:noFill/>
          <a:ln w="76200" cmpd="tri">
            <a:solidFill>
              <a:srgbClr val="00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MX"/>
          </a:p>
        </p:txBody>
      </p:sp>
      <p:sp>
        <p:nvSpPr>
          <p:cNvPr id="21518" name="Text Box 16"/>
          <p:cNvSpPr txBox="1">
            <a:spLocks noChangeArrowheads="1"/>
          </p:cNvSpPr>
          <p:nvPr/>
        </p:nvSpPr>
        <p:spPr bwMode="auto">
          <a:xfrm>
            <a:off x="452438" y="2057400"/>
            <a:ext cx="3738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a:t>Congreso Constituyente</a:t>
            </a:r>
            <a:endParaRPr lang="es-ES_tradnl" altLang="en-US">
              <a:latin typeface="Times New Roman" panose="02020603050405020304" pitchFamily="18" charset="0"/>
            </a:endParaRPr>
          </a:p>
        </p:txBody>
      </p:sp>
      <p:sp>
        <p:nvSpPr>
          <p:cNvPr id="21519" name="Text Box 17"/>
          <p:cNvSpPr txBox="1">
            <a:spLocks noChangeArrowheads="1"/>
          </p:cNvSpPr>
          <p:nvPr/>
        </p:nvSpPr>
        <p:spPr bwMode="auto">
          <a:xfrm>
            <a:off x="609600" y="2895600"/>
            <a:ext cx="33797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a:t>Congreso de la Unión</a:t>
            </a:r>
            <a:endParaRPr lang="es-ES_tradnl" altLang="en-US">
              <a:latin typeface="Times New Roman" panose="02020603050405020304" pitchFamily="18" charset="0"/>
            </a:endParaRPr>
          </a:p>
        </p:txBody>
      </p:sp>
      <p:sp>
        <p:nvSpPr>
          <p:cNvPr id="21520" name="Text Box 18"/>
          <p:cNvSpPr txBox="1">
            <a:spLocks noChangeArrowheads="1"/>
          </p:cNvSpPr>
          <p:nvPr/>
        </p:nvSpPr>
        <p:spPr bwMode="auto">
          <a:xfrm>
            <a:off x="758825" y="3429000"/>
            <a:ext cx="15271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a:t>Poder</a:t>
            </a:r>
          </a:p>
          <a:p>
            <a:r>
              <a:rPr lang="es-ES_tradnl" altLang="en-US" b="1"/>
              <a:t>Ejecutivo</a:t>
            </a:r>
          </a:p>
        </p:txBody>
      </p:sp>
      <p:sp>
        <p:nvSpPr>
          <p:cNvPr id="21521" name="AutoShape 3"/>
          <p:cNvSpPr>
            <a:spLocks noChangeArrowheads="1"/>
          </p:cNvSpPr>
          <p:nvPr/>
        </p:nvSpPr>
        <p:spPr bwMode="auto">
          <a:xfrm>
            <a:off x="3276600" y="838200"/>
            <a:ext cx="5638800" cy="5791200"/>
          </a:xfrm>
          <a:prstGeom prst="triangle">
            <a:avLst>
              <a:gd name="adj" fmla="val 50000"/>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endParaRPr lang="es-MX" altLang="en-US"/>
          </a:p>
        </p:txBody>
      </p:sp>
      <p:sp>
        <p:nvSpPr>
          <p:cNvPr id="21522" name="Line 19"/>
          <p:cNvSpPr>
            <a:spLocks noChangeShapeType="1"/>
          </p:cNvSpPr>
          <p:nvPr/>
        </p:nvSpPr>
        <p:spPr bwMode="auto">
          <a:xfrm>
            <a:off x="4648200" y="3962400"/>
            <a:ext cx="28956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s-MX"/>
          </a:p>
        </p:txBody>
      </p:sp>
      <p:sp>
        <p:nvSpPr>
          <p:cNvPr id="21523" name="Line 20"/>
          <p:cNvSpPr>
            <a:spLocks noChangeShapeType="1"/>
          </p:cNvSpPr>
          <p:nvPr/>
        </p:nvSpPr>
        <p:spPr bwMode="auto">
          <a:xfrm>
            <a:off x="609600" y="5715000"/>
            <a:ext cx="2209800" cy="0"/>
          </a:xfrm>
          <a:prstGeom prst="line">
            <a:avLst/>
          </a:prstGeom>
          <a:noFill/>
          <a:ln w="76200" cmpd="tri">
            <a:solidFill>
              <a:srgbClr val="00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MX"/>
          </a:p>
        </p:txBody>
      </p:sp>
      <p:sp>
        <p:nvSpPr>
          <p:cNvPr id="21524" name="Text Box 21"/>
          <p:cNvSpPr txBox="1">
            <a:spLocks noChangeArrowheads="1"/>
          </p:cNvSpPr>
          <p:nvPr/>
        </p:nvSpPr>
        <p:spPr bwMode="auto">
          <a:xfrm>
            <a:off x="758825" y="4800600"/>
            <a:ext cx="15271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a:t>Poder</a:t>
            </a:r>
          </a:p>
          <a:p>
            <a:r>
              <a:rPr lang="es-ES_tradnl" altLang="en-US" b="1"/>
              <a:t>Ejecutivo</a:t>
            </a:r>
          </a:p>
        </p:txBody>
      </p:sp>
      <p:sp>
        <p:nvSpPr>
          <p:cNvPr id="21525" name="Text Box 22"/>
          <p:cNvSpPr txBox="1">
            <a:spLocks noChangeArrowheads="1"/>
          </p:cNvSpPr>
          <p:nvPr/>
        </p:nvSpPr>
        <p:spPr bwMode="auto">
          <a:xfrm>
            <a:off x="4981533" y="4054475"/>
            <a:ext cx="21098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pPr algn="ctr"/>
            <a:r>
              <a:rPr lang="es-ES_tradnl" altLang="en-US" b="1" dirty="0"/>
              <a:t>Leyes y</a:t>
            </a:r>
            <a:br>
              <a:rPr lang="es-ES_tradnl" altLang="en-US" b="1" dirty="0"/>
            </a:br>
            <a:r>
              <a:rPr lang="es-ES_tradnl" altLang="en-US" b="1" dirty="0"/>
              <a:t>Decretos Ley</a:t>
            </a:r>
          </a:p>
        </p:txBody>
      </p:sp>
      <p:sp>
        <p:nvSpPr>
          <p:cNvPr id="2" name="CuadroTexto 1"/>
          <p:cNvSpPr txBox="1"/>
          <p:nvPr/>
        </p:nvSpPr>
        <p:spPr>
          <a:xfrm>
            <a:off x="7493868" y="3087469"/>
            <a:ext cx="1319064" cy="646331"/>
          </a:xfrm>
          <a:prstGeom prst="rect">
            <a:avLst/>
          </a:prstGeom>
          <a:noFill/>
        </p:spPr>
        <p:txBody>
          <a:bodyPr wrap="square" rtlCol="0">
            <a:spAutoFit/>
          </a:bodyPr>
          <a:lstStyle/>
          <a:p>
            <a:pPr algn="ctr"/>
            <a:r>
              <a:rPr lang="es-MX" b="1" dirty="0" smtClean="0"/>
              <a:t>133 Y 131 CPEUM</a:t>
            </a:r>
            <a:endParaRPr lang="es-MX" b="1" dirty="0"/>
          </a:p>
        </p:txBody>
      </p:sp>
    </p:spTree>
    <p:extLst>
      <p:ext uri="{BB962C8B-B14F-4D97-AF65-F5344CB8AC3E}">
        <p14:creationId xmlns:p14="http://schemas.microsoft.com/office/powerpoint/2010/main" val="3728949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107504" y="44624"/>
            <a:ext cx="8928992" cy="6463308"/>
          </a:xfrm>
          <a:prstGeom prst="rect">
            <a:avLst/>
          </a:prstGeom>
        </p:spPr>
        <p:txBody>
          <a:bodyPr wrap="square">
            <a:spAutoFit/>
          </a:bodyPr>
          <a:lstStyle/>
          <a:p>
            <a:r>
              <a:rPr lang="es-ES" sz="2000" b="1" dirty="0" smtClean="0"/>
              <a:t>SCJN evaluará preeminencia de Constitución sobre tratados.            </a:t>
            </a:r>
            <a:r>
              <a:rPr lang="es-ES" sz="1200" dirty="0" smtClean="0"/>
              <a:t>16/02/2014 </a:t>
            </a:r>
            <a:r>
              <a:rPr lang="es-ES" sz="1200" dirty="0"/>
              <a:t>11:27 AM</a:t>
            </a:r>
          </a:p>
          <a:p>
            <a:r>
              <a:rPr lang="es-ES" dirty="0" smtClean="0"/>
              <a:t>La </a:t>
            </a:r>
            <a:r>
              <a:rPr lang="es-ES" dirty="0"/>
              <a:t>importancia de estos asuntos, dos acciones de inconstitucionalidad y cuatro amparos en revisión, es que permitirá abordar </a:t>
            </a:r>
            <a:r>
              <a:rPr lang="es-ES" b="1" dirty="0">
                <a:solidFill>
                  <a:srgbClr val="FF0000"/>
                </a:solidFill>
              </a:rPr>
              <a:t>"el tema de temas: la jerarquía normativa entre los tratados internacionales y la Constitución"</a:t>
            </a:r>
            <a:r>
              <a:rPr lang="es-ES" dirty="0"/>
              <a:t>, de acuerdo con la ministra Olga Sánchez Cordero.</a:t>
            </a:r>
          </a:p>
          <a:p>
            <a:endParaRPr lang="es-ES" dirty="0"/>
          </a:p>
          <a:p>
            <a:r>
              <a:rPr lang="es-ES" dirty="0"/>
              <a:t>Sobre dichos casos, tres son del ministro Jorge Pardo Rebolledo, quien se ha manifestado por la preeminencia de la Constitución sobre los tratados internacionales, en similares términos que su homólogo Alberto Pérez </a:t>
            </a:r>
            <a:r>
              <a:rPr lang="es-ES" dirty="0" err="1"/>
              <a:t>Dayán</a:t>
            </a:r>
            <a:r>
              <a:rPr lang="es-ES" dirty="0"/>
              <a:t>, quien es ponente de una de las acciones de inconstitucionalidad.</a:t>
            </a:r>
          </a:p>
          <a:p>
            <a:endParaRPr lang="es-ES" dirty="0"/>
          </a:p>
          <a:p>
            <a:r>
              <a:rPr lang="es-ES" dirty="0"/>
              <a:t>En tanto, el ministro José Ramón Cossío Díaz, ponente de los otros amparos en revisión a debate, se ha pronunciado a favor del </a:t>
            </a:r>
            <a:r>
              <a:rPr lang="es-ES" i="1" dirty="0">
                <a:solidFill>
                  <a:srgbClr val="FF0000"/>
                </a:solidFill>
              </a:rPr>
              <a:t>principio pro persona </a:t>
            </a:r>
            <a:r>
              <a:rPr lang="es-ES" dirty="0"/>
              <a:t>contenido en la Constitución Política que permite sobreponer los tratados internacionales a la Carta Magna, cuando estos representan una protección mayor a los derechos de las personas.</a:t>
            </a:r>
          </a:p>
          <a:p>
            <a:endParaRPr lang="es-ES" dirty="0"/>
          </a:p>
          <a:p>
            <a:pPr algn="just"/>
            <a:r>
              <a:rPr lang="es-ES" dirty="0"/>
              <a:t>Cuando se discutió la jerarquía normativa sobre el caso, a raíz de la reforma en materia de Derechos Humanos de 2011, se produjo una división en la SCJN aún no aclarada, pues las implicaciones del debate se entendieron de diferentes maneras en el foro jurídico y el engrose oficial aún no ha sido publicado.</a:t>
            </a:r>
          </a:p>
          <a:p>
            <a:endParaRPr lang="es-ES" dirty="0"/>
          </a:p>
          <a:p>
            <a:r>
              <a:rPr lang="es-ES" dirty="0"/>
              <a:t>En esa ocasión, la mayoría aceptó que los tratados internacionales y la Constitución tienen la misma jerarquía normativa, pero otro grupo sostuvo que cuando la Constitución mantiene una restricción específica, ésta debe prevalecer sobre los tratados internacionales</a:t>
            </a:r>
            <a:endParaRPr lang="es-MX" dirty="0"/>
          </a:p>
        </p:txBody>
      </p:sp>
    </p:spTree>
    <p:extLst>
      <p:ext uri="{BB962C8B-B14F-4D97-AF65-F5344CB8AC3E}">
        <p14:creationId xmlns:p14="http://schemas.microsoft.com/office/powerpoint/2010/main" val="2608641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jsd.mx/images/Grandes/SCJN_Plen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2627784" y="6211669"/>
            <a:ext cx="4572000" cy="646331"/>
          </a:xfrm>
          <a:prstGeom prst="rect">
            <a:avLst/>
          </a:prstGeom>
        </p:spPr>
        <p:txBody>
          <a:bodyPr>
            <a:spAutoFit/>
          </a:bodyPr>
          <a:lstStyle/>
          <a:p>
            <a:r>
              <a:rPr lang="es-MX" dirty="0"/>
              <a:t>https://www.scjn.gob.mx/conocelacorte/ministra/tratados-internacionales-toluca.pdf</a:t>
            </a:r>
          </a:p>
        </p:txBody>
      </p:sp>
      <p:pic>
        <p:nvPicPr>
          <p:cNvPr id="4" name="Picture 4" descr="http://www.brandsoftheworld.com/sites/default/files/styles/logo-thumbnail/public/052012/scjn.ai_.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05712"/>
            <a:ext cx="1008112" cy="784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968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83568" y="128432"/>
            <a:ext cx="61388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sz="5400" b="1" dirty="0">
                <a:solidFill>
                  <a:srgbClr val="FF0000"/>
                </a:solidFill>
              </a:rPr>
              <a:t>Leyes vs. Tratados</a:t>
            </a:r>
          </a:p>
        </p:txBody>
      </p:sp>
      <p:sp>
        <p:nvSpPr>
          <p:cNvPr id="22531" name="Text Box 3"/>
          <p:cNvSpPr txBox="1">
            <a:spLocks noChangeArrowheads="1"/>
          </p:cNvSpPr>
          <p:nvPr/>
        </p:nvSpPr>
        <p:spPr bwMode="auto">
          <a:xfrm>
            <a:off x="683568" y="1066800"/>
            <a:ext cx="8153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pPr algn="just">
              <a:buFontTx/>
              <a:buChar char="•"/>
            </a:pPr>
            <a:r>
              <a:rPr lang="es-ES_tradnl" altLang="en-US" sz="4000" b="1" dirty="0">
                <a:solidFill>
                  <a:srgbClr val="006600"/>
                </a:solidFill>
              </a:rPr>
              <a:t>Discusión doctrinal </a:t>
            </a:r>
          </a:p>
        </p:txBody>
      </p:sp>
      <p:sp>
        <p:nvSpPr>
          <p:cNvPr id="22532" name="Text Box 5"/>
          <p:cNvSpPr txBox="1">
            <a:spLocks noChangeArrowheads="1"/>
          </p:cNvSpPr>
          <p:nvPr/>
        </p:nvSpPr>
        <p:spPr bwMode="auto">
          <a:xfrm>
            <a:off x="539552" y="1792443"/>
            <a:ext cx="8077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pPr algn="just">
              <a:buFontTx/>
              <a:buChar char="•"/>
            </a:pPr>
            <a:r>
              <a:rPr lang="es-ES_tradnl" altLang="en-US" sz="4000" b="1" dirty="0">
                <a:solidFill>
                  <a:srgbClr val="006600"/>
                </a:solidFill>
              </a:rPr>
              <a:t> Solución jurídica práctica </a:t>
            </a:r>
          </a:p>
        </p:txBody>
      </p:sp>
      <p:sp>
        <p:nvSpPr>
          <p:cNvPr id="22533" name="Text Box 6"/>
          <p:cNvSpPr txBox="1">
            <a:spLocks noChangeArrowheads="1"/>
          </p:cNvSpPr>
          <p:nvPr/>
        </p:nvSpPr>
        <p:spPr bwMode="auto">
          <a:xfrm>
            <a:off x="683568" y="2708920"/>
            <a:ext cx="623731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pPr algn="just"/>
            <a:r>
              <a:rPr lang="es-ES_tradnl" altLang="en-US" sz="2800" b="1" dirty="0">
                <a:solidFill>
                  <a:srgbClr val="FF0000"/>
                </a:solidFill>
              </a:rPr>
              <a:t>“ Las disposiciones de las Leyes Aduanera y de Comercio Exterior  se aplicarán sin perjuicio de lo que establezcan los tratados internacionales”</a:t>
            </a:r>
          </a:p>
        </p:txBody>
      </p:sp>
      <p:sp>
        <p:nvSpPr>
          <p:cNvPr id="22534" name="Text Box 7"/>
          <p:cNvSpPr txBox="1">
            <a:spLocks noChangeArrowheads="1"/>
          </p:cNvSpPr>
          <p:nvPr/>
        </p:nvSpPr>
        <p:spPr bwMode="auto">
          <a:xfrm>
            <a:off x="971600" y="5445224"/>
            <a:ext cx="5402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entury Gothic" panose="020B0502020202020204" pitchFamily="34" charset="0"/>
              </a:defRPr>
            </a:lvl1pPr>
            <a:lvl2pPr marL="742950" indent="-285750">
              <a:defRPr sz="2400">
                <a:solidFill>
                  <a:schemeClr val="tx1"/>
                </a:solidFill>
                <a:latin typeface="Century Gothic" panose="020B0502020202020204" pitchFamily="34" charset="0"/>
              </a:defRPr>
            </a:lvl2pPr>
            <a:lvl3pPr marL="1143000" indent="-228600">
              <a:defRPr sz="2400">
                <a:solidFill>
                  <a:schemeClr val="tx1"/>
                </a:solidFill>
                <a:latin typeface="Century Gothic" panose="020B0502020202020204" pitchFamily="34" charset="0"/>
              </a:defRPr>
            </a:lvl3pPr>
            <a:lvl4pPr marL="1600200" indent="-228600">
              <a:defRPr sz="2400">
                <a:solidFill>
                  <a:schemeClr val="tx1"/>
                </a:solidFill>
                <a:latin typeface="Century Gothic" panose="020B0502020202020204" pitchFamily="34" charset="0"/>
              </a:defRPr>
            </a:lvl4pPr>
            <a:lvl5pPr marL="2057400" indent="-228600">
              <a:defRPr sz="2400">
                <a:solidFill>
                  <a:schemeClr val="tx1"/>
                </a:solidFill>
                <a:latin typeface="Century Gothic" panose="020B0502020202020204" pitchFamily="34" charset="0"/>
              </a:defRPr>
            </a:lvl5pPr>
            <a:lvl6pPr marL="2514600" indent="-228600" algn="ctr" eaLnBrk="0" fontAlgn="base" hangingPunct="0">
              <a:spcBef>
                <a:spcPct val="0"/>
              </a:spcBef>
              <a:spcAft>
                <a:spcPct val="0"/>
              </a:spcAft>
              <a:defRPr sz="2400">
                <a:solidFill>
                  <a:schemeClr val="tx1"/>
                </a:solidFill>
                <a:latin typeface="Century Gothic" panose="020B0502020202020204" pitchFamily="34" charset="0"/>
              </a:defRPr>
            </a:lvl6pPr>
            <a:lvl7pPr marL="2971800" indent="-228600" algn="ctr" eaLnBrk="0" fontAlgn="base" hangingPunct="0">
              <a:spcBef>
                <a:spcPct val="0"/>
              </a:spcBef>
              <a:spcAft>
                <a:spcPct val="0"/>
              </a:spcAft>
              <a:defRPr sz="2400">
                <a:solidFill>
                  <a:schemeClr val="tx1"/>
                </a:solidFill>
                <a:latin typeface="Century Gothic" panose="020B0502020202020204" pitchFamily="34" charset="0"/>
              </a:defRPr>
            </a:lvl7pPr>
            <a:lvl8pPr marL="3429000" indent="-228600" algn="ctr" eaLnBrk="0" fontAlgn="base" hangingPunct="0">
              <a:spcBef>
                <a:spcPct val="0"/>
              </a:spcBef>
              <a:spcAft>
                <a:spcPct val="0"/>
              </a:spcAft>
              <a:defRPr sz="2400">
                <a:solidFill>
                  <a:schemeClr val="tx1"/>
                </a:solidFill>
                <a:latin typeface="Century Gothic" panose="020B0502020202020204" pitchFamily="34" charset="0"/>
              </a:defRPr>
            </a:lvl8pPr>
            <a:lvl9pPr marL="3886200" indent="-228600" algn="ctr" eaLnBrk="0" fontAlgn="base" hangingPunct="0">
              <a:spcBef>
                <a:spcPct val="0"/>
              </a:spcBef>
              <a:spcAft>
                <a:spcPct val="0"/>
              </a:spcAft>
              <a:defRPr sz="2400">
                <a:solidFill>
                  <a:schemeClr val="tx1"/>
                </a:solidFill>
                <a:latin typeface="Century Gothic" panose="020B0502020202020204" pitchFamily="34" charset="0"/>
              </a:defRPr>
            </a:lvl9pPr>
          </a:lstStyle>
          <a:p>
            <a:r>
              <a:rPr lang="es-ES_tradnl" altLang="en-US" b="1" dirty="0">
                <a:solidFill>
                  <a:srgbClr val="006600"/>
                </a:solidFill>
              </a:rPr>
              <a:t>Artículos 1 de la L.A. y 2 de la L.C.E.</a:t>
            </a:r>
          </a:p>
        </p:txBody>
      </p:sp>
    </p:spTree>
    <p:extLst>
      <p:ext uri="{BB962C8B-B14F-4D97-AF65-F5344CB8AC3E}">
        <p14:creationId xmlns:p14="http://schemas.microsoft.com/office/powerpoint/2010/main" val="1089241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publicitado.com/wp-content/2009/06/definiciones-rrp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3106" y="415618"/>
            <a:ext cx="1786820" cy="151478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s-MX" dirty="0" smtClean="0"/>
              <a:t>Artículo 2º</a:t>
            </a:r>
            <a:endParaRPr lang="en-US" dirty="0"/>
          </a:p>
        </p:txBody>
      </p:sp>
      <p:sp>
        <p:nvSpPr>
          <p:cNvPr id="4" name="TextBox 3"/>
          <p:cNvSpPr txBox="1"/>
          <p:nvPr/>
        </p:nvSpPr>
        <p:spPr>
          <a:xfrm>
            <a:off x="683568" y="1534759"/>
            <a:ext cx="7704856" cy="1200329"/>
          </a:xfrm>
          <a:prstGeom prst="rect">
            <a:avLst/>
          </a:prstGeom>
          <a:noFill/>
        </p:spPr>
        <p:txBody>
          <a:bodyPr wrap="square" rtlCol="0">
            <a:spAutoFit/>
          </a:bodyPr>
          <a:lstStyle/>
          <a:p>
            <a:r>
              <a:rPr lang="es-MX" dirty="0" smtClean="0"/>
              <a:t>SE INCORPORAN DEFICIONES:</a:t>
            </a:r>
          </a:p>
          <a:p>
            <a:endParaRPr lang="es-MX" dirty="0"/>
          </a:p>
          <a:p>
            <a:endParaRPr lang="es-MX" dirty="0" smtClean="0"/>
          </a:p>
          <a:p>
            <a:endParaRPr lang="es-MX" dirty="0"/>
          </a:p>
        </p:txBody>
      </p:sp>
      <p:sp>
        <p:nvSpPr>
          <p:cNvPr id="5" name="TextBox 4"/>
          <p:cNvSpPr txBox="1"/>
          <p:nvPr/>
        </p:nvSpPr>
        <p:spPr>
          <a:xfrm>
            <a:off x="424654" y="2047488"/>
            <a:ext cx="8136904" cy="2677656"/>
          </a:xfrm>
          <a:prstGeom prst="rect">
            <a:avLst/>
          </a:prstGeom>
          <a:noFill/>
        </p:spPr>
        <p:txBody>
          <a:bodyPr wrap="square" rtlCol="0">
            <a:spAutoFit/>
          </a:bodyPr>
          <a:lstStyle/>
          <a:p>
            <a:pPr marL="285750" indent="-285750">
              <a:buFont typeface="Wingdings" pitchFamily="2" charset="2"/>
              <a:buChar char="Ø"/>
            </a:pPr>
            <a:r>
              <a:rPr lang="es-ES" sz="3200" dirty="0"/>
              <a:t>Documento Electrónico</a:t>
            </a:r>
          </a:p>
          <a:p>
            <a:pPr marL="285750" indent="-285750">
              <a:buFont typeface="Wingdings" pitchFamily="2" charset="2"/>
              <a:buChar char="Ø"/>
            </a:pPr>
            <a:r>
              <a:rPr lang="es-ES" sz="3200" dirty="0"/>
              <a:t>Documento Digital</a:t>
            </a:r>
          </a:p>
          <a:p>
            <a:pPr marL="285750" indent="-285750">
              <a:buFont typeface="Wingdings" pitchFamily="2" charset="2"/>
              <a:buChar char="Ø"/>
            </a:pPr>
            <a:r>
              <a:rPr lang="es-ES" sz="3200" dirty="0"/>
              <a:t>Pedimento</a:t>
            </a:r>
          </a:p>
          <a:p>
            <a:pPr marL="285750" indent="-285750">
              <a:buFont typeface="Wingdings" pitchFamily="2" charset="2"/>
              <a:buChar char="Ø"/>
            </a:pPr>
            <a:r>
              <a:rPr lang="es-ES" sz="3200" dirty="0"/>
              <a:t>Reconocimiento </a:t>
            </a:r>
            <a:r>
              <a:rPr lang="es-ES" sz="3200" dirty="0" smtClean="0"/>
              <a:t>Aduanero.</a:t>
            </a:r>
            <a:endParaRPr lang="es-ES" sz="2000" b="1" dirty="0" smtClean="0"/>
          </a:p>
          <a:p>
            <a:pPr algn="ctr"/>
            <a:r>
              <a:rPr lang="es-ES" sz="2000" b="1" dirty="0" smtClean="0">
                <a:solidFill>
                  <a:srgbClr val="C00000"/>
                </a:solidFill>
              </a:rPr>
              <a:t>(OJO)  Sustituye </a:t>
            </a:r>
            <a:r>
              <a:rPr lang="es-ES" sz="2000" b="1" dirty="0">
                <a:solidFill>
                  <a:srgbClr val="C00000"/>
                </a:solidFill>
              </a:rPr>
              <a:t>en parte al art. 44 </a:t>
            </a:r>
            <a:r>
              <a:rPr lang="es-ES" sz="2000" b="1" dirty="0" smtClean="0">
                <a:solidFill>
                  <a:srgbClr val="C00000"/>
                </a:solidFill>
              </a:rPr>
              <a:t>que se derogó </a:t>
            </a:r>
          </a:p>
          <a:p>
            <a:pPr algn="ctr"/>
            <a:r>
              <a:rPr lang="es-ES" sz="2000" b="1" dirty="0" smtClean="0">
                <a:solidFill>
                  <a:srgbClr val="C00000"/>
                </a:solidFill>
              </a:rPr>
              <a:t>(Peligroso) TO LATE…</a:t>
            </a:r>
            <a:endParaRPr lang="es-ES" sz="2000" b="1" dirty="0">
              <a:solidFill>
                <a:srgbClr val="C00000"/>
              </a:solidFill>
            </a:endParaRPr>
          </a:p>
        </p:txBody>
      </p:sp>
      <p:sp>
        <p:nvSpPr>
          <p:cNvPr id="6" name="TextBox 5"/>
          <p:cNvSpPr txBox="1"/>
          <p:nvPr/>
        </p:nvSpPr>
        <p:spPr>
          <a:xfrm>
            <a:off x="-180528" y="4858898"/>
            <a:ext cx="7272808" cy="1569660"/>
          </a:xfrm>
          <a:prstGeom prst="rect">
            <a:avLst/>
          </a:prstGeom>
          <a:noFill/>
        </p:spPr>
        <p:txBody>
          <a:bodyPr wrap="square" rtlCol="0">
            <a:spAutoFit/>
          </a:bodyPr>
          <a:lstStyle/>
          <a:p>
            <a:pPr algn="ctr"/>
            <a:endParaRPr lang="es-MX" sz="2400" b="1" dirty="0" smtClean="0">
              <a:solidFill>
                <a:srgbClr val="FF0000"/>
              </a:solidFill>
            </a:endParaRPr>
          </a:p>
          <a:p>
            <a:pPr algn="ctr"/>
            <a:r>
              <a:rPr lang="es-MX" sz="2400" b="1" dirty="0" smtClean="0">
                <a:solidFill>
                  <a:srgbClr val="FF0000"/>
                </a:solidFill>
              </a:rPr>
              <a:t>Se elimina lo correspondiente a </a:t>
            </a:r>
          </a:p>
          <a:p>
            <a:pPr algn="ctr"/>
            <a:r>
              <a:rPr lang="es-MX" sz="2400" dirty="0" smtClean="0"/>
              <a:t>2do. Reconocimiento de la Definición de MECANISMO DE SELECCIÓN AUTOMATIZADA.</a:t>
            </a:r>
            <a:endParaRPr lang="en-US" sz="2400" dirty="0"/>
          </a:p>
        </p:txBody>
      </p:sp>
    </p:spTree>
    <p:extLst>
      <p:ext uri="{BB962C8B-B14F-4D97-AF65-F5344CB8AC3E}">
        <p14:creationId xmlns:p14="http://schemas.microsoft.com/office/powerpoint/2010/main" val="3885556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85141" y="644898"/>
            <a:ext cx="7772400" cy="807104"/>
          </a:xfrm>
        </p:spPr>
        <p:txBody>
          <a:bodyPr>
            <a:noAutofit/>
          </a:bodyPr>
          <a:lstStyle/>
          <a:p>
            <a:r>
              <a:rPr lang="es-MX" sz="2400" b="1" dirty="0" smtClean="0"/>
              <a:t/>
            </a:r>
            <a:br>
              <a:rPr lang="es-MX" sz="2400" b="1" dirty="0" smtClean="0"/>
            </a:br>
            <a:r>
              <a:rPr lang="es-MX" sz="2400" b="1" dirty="0" smtClean="0"/>
              <a:t>Art. 6º VALOR PROBATORIO DE DOCUMENTOS.</a:t>
            </a:r>
            <a:br>
              <a:rPr lang="es-MX" sz="2400" b="1" dirty="0" smtClean="0"/>
            </a:br>
            <a:endParaRPr lang="en-US" sz="2400" b="1" dirty="0"/>
          </a:p>
        </p:txBody>
      </p:sp>
      <p:sp>
        <p:nvSpPr>
          <p:cNvPr id="5" name="TextBox 4"/>
          <p:cNvSpPr txBox="1"/>
          <p:nvPr/>
        </p:nvSpPr>
        <p:spPr>
          <a:xfrm>
            <a:off x="107504" y="1366283"/>
            <a:ext cx="7488832" cy="3693319"/>
          </a:xfrm>
          <a:prstGeom prst="rect">
            <a:avLst/>
          </a:prstGeom>
          <a:solidFill>
            <a:schemeClr val="accent1">
              <a:lumMod val="75000"/>
            </a:schemeClr>
          </a:solidFill>
        </p:spPr>
        <p:txBody>
          <a:bodyPr wrap="square" rtlCol="0">
            <a:spAutoFit/>
          </a:bodyPr>
          <a:lstStyle/>
          <a:p>
            <a:pPr marL="285750" indent="-285750">
              <a:buFont typeface="Wingdings" pitchFamily="2" charset="2"/>
              <a:buChar char="ü"/>
            </a:pPr>
            <a:r>
              <a:rPr lang="es-MX" dirty="0" smtClean="0"/>
              <a:t>Se establece que la Información se presentará de manera electrónica a través del SEA…. Mediante DED.</a:t>
            </a:r>
          </a:p>
          <a:p>
            <a:pPr marL="285750" indent="-285750">
              <a:buFont typeface="Wingdings" pitchFamily="2" charset="2"/>
              <a:buChar char="ü"/>
            </a:pPr>
            <a:endParaRPr lang="es-MX" dirty="0" smtClean="0"/>
          </a:p>
          <a:p>
            <a:pPr marL="285750" indent="-285750">
              <a:buFont typeface="Wingdings" pitchFamily="2" charset="2"/>
              <a:buChar char="ü"/>
            </a:pPr>
            <a:r>
              <a:rPr lang="es-MX" dirty="0" smtClean="0"/>
              <a:t>Se especifica que tanto la FIEL como el SELLO DIGITAL tendrán las mismas atribuciones o valor que la ley otorga ala FIRMA AUTOGRAFA.</a:t>
            </a:r>
          </a:p>
          <a:p>
            <a:pPr marL="285750" indent="-285750">
              <a:buFont typeface="Wingdings" pitchFamily="2" charset="2"/>
              <a:buChar char="ü"/>
            </a:pPr>
            <a:endParaRPr lang="es-MX" dirty="0" smtClean="0"/>
          </a:p>
          <a:p>
            <a:pPr marL="285750" indent="-285750">
              <a:buFont typeface="Wingdings" pitchFamily="2" charset="2"/>
              <a:buChar char="ü"/>
            </a:pPr>
            <a:r>
              <a:rPr lang="es-MX" dirty="0" smtClean="0"/>
              <a:t>Ordena que los DED se deberán conservar en archivo electrónico por 5 AÑOS (67 CFF).</a:t>
            </a:r>
          </a:p>
          <a:p>
            <a:pPr marL="285750" indent="-285750">
              <a:buFont typeface="Wingdings" pitchFamily="2" charset="2"/>
              <a:buChar char="ü"/>
            </a:pPr>
            <a:endParaRPr lang="es-MX" dirty="0"/>
          </a:p>
          <a:p>
            <a:pPr marL="285750" indent="-285750">
              <a:buFont typeface="Wingdings" pitchFamily="2" charset="2"/>
              <a:buChar char="ü"/>
            </a:pPr>
            <a:endParaRPr lang="es-MX" dirty="0" smtClean="0"/>
          </a:p>
          <a:p>
            <a:pPr marL="285750" indent="-285750">
              <a:buFont typeface="Wingdings" pitchFamily="2" charset="2"/>
              <a:buChar char="ü"/>
            </a:pPr>
            <a:r>
              <a:rPr lang="es-MX" dirty="0" smtClean="0"/>
              <a:t>Si discrepa la información SEA y la de los archivos, prevalecerá la información enviada al SEA.</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1766" y="4872546"/>
            <a:ext cx="2522722" cy="1940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e-comex-plus.com/sites/default/files/Archivo-digital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0352" y="1051359"/>
            <a:ext cx="1294935" cy="56296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encrypted-tbn0.gstatic.com/images?q=tbn:ANd9GcTB7Q4H-V1wKzOWnnB47DLp7HUK_d67cfb0NAH93HAfVf01mIVBLQ">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7716" y="5377435"/>
            <a:ext cx="860969" cy="462656"/>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a:xfrm>
            <a:off x="1592336" y="5264895"/>
            <a:ext cx="2664296" cy="6877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297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6632"/>
            <a:ext cx="7920880" cy="1015663"/>
          </a:xfrm>
          <a:prstGeom prst="rect">
            <a:avLst/>
          </a:prstGeom>
          <a:noFill/>
        </p:spPr>
        <p:txBody>
          <a:bodyPr wrap="square" rtlCol="0">
            <a:spAutoFit/>
          </a:bodyPr>
          <a:lstStyle/>
          <a:p>
            <a:pPr algn="ctr"/>
            <a:r>
              <a:rPr lang="es-MX" sz="2000" b="1" dirty="0" smtClean="0">
                <a:solidFill>
                  <a:schemeClr val="bg2">
                    <a:lumMod val="50000"/>
                  </a:schemeClr>
                </a:solidFill>
              </a:rPr>
              <a:t>Articulo 9 </a:t>
            </a:r>
          </a:p>
          <a:p>
            <a:pPr algn="ctr"/>
            <a:r>
              <a:rPr lang="es-MX" sz="2000" b="1" dirty="0" smtClean="0">
                <a:solidFill>
                  <a:schemeClr val="bg2">
                    <a:lumMod val="50000"/>
                  </a:schemeClr>
                </a:solidFill>
              </a:rPr>
              <a:t>AVISOS Y NOTIFICACIONES</a:t>
            </a:r>
          </a:p>
          <a:p>
            <a:pPr algn="ctr"/>
            <a:r>
              <a:rPr lang="es-MX" sz="2000" b="1" dirty="0" smtClean="0">
                <a:solidFill>
                  <a:schemeClr val="bg2">
                    <a:lumMod val="50000"/>
                  </a:schemeClr>
                </a:solidFill>
              </a:rPr>
              <a:t>SE CREAN ARTÍCULOS</a:t>
            </a:r>
            <a:endParaRPr lang="en-US" sz="2000" b="1" dirty="0">
              <a:solidFill>
                <a:schemeClr val="bg2">
                  <a:lumMod val="50000"/>
                </a:schemeClr>
              </a:solidFill>
            </a:endParaRPr>
          </a:p>
        </p:txBody>
      </p:sp>
      <p:sp>
        <p:nvSpPr>
          <p:cNvPr id="4" name="TextBox 3"/>
          <p:cNvSpPr txBox="1"/>
          <p:nvPr/>
        </p:nvSpPr>
        <p:spPr>
          <a:xfrm>
            <a:off x="395536" y="1268760"/>
            <a:ext cx="8568952" cy="4093428"/>
          </a:xfrm>
          <a:prstGeom prst="rect">
            <a:avLst/>
          </a:prstGeom>
          <a:noFill/>
        </p:spPr>
        <p:txBody>
          <a:bodyPr wrap="square" rtlCol="0">
            <a:spAutoFit/>
          </a:bodyPr>
          <a:lstStyle/>
          <a:p>
            <a:pPr marL="342900" indent="-342900">
              <a:buFont typeface="Wingdings" pitchFamily="2" charset="2"/>
              <a:buChar char="q"/>
            </a:pPr>
            <a:r>
              <a:rPr lang="es-MX" sz="2000" b="1" dirty="0" smtClean="0">
                <a:solidFill>
                  <a:schemeClr val="bg2">
                    <a:lumMod val="50000"/>
                  </a:schemeClr>
                </a:solidFill>
              </a:rPr>
              <a:t>9-A</a:t>
            </a:r>
            <a:r>
              <a:rPr lang="es-MX" sz="2000" dirty="0" smtClean="0"/>
              <a:t> NOTIFICACIONES VIA «E-MAIL»</a:t>
            </a:r>
          </a:p>
          <a:p>
            <a:pPr marL="342900" indent="-342900">
              <a:buFont typeface="Wingdings" pitchFamily="2" charset="2"/>
              <a:buChar char="q"/>
            </a:pPr>
            <a:r>
              <a:rPr lang="es-MX" sz="2000" b="1" dirty="0" smtClean="0">
                <a:solidFill>
                  <a:schemeClr val="bg2">
                    <a:lumMod val="50000"/>
                  </a:schemeClr>
                </a:solidFill>
              </a:rPr>
              <a:t>9-B </a:t>
            </a:r>
            <a:r>
              <a:rPr lang="es-MX" sz="2000" dirty="0" smtClean="0"/>
              <a:t>SOBRE LOS 5 DIAS DE ENVIADO EL AVISO PARA REVISAR EL </a:t>
            </a:r>
            <a:r>
              <a:rPr lang="es-MX" sz="2000" b="1" dirty="0" smtClean="0">
                <a:solidFill>
                  <a:srgbClr val="C00000"/>
                </a:solidFill>
              </a:rPr>
              <a:t>BF</a:t>
            </a:r>
            <a:r>
              <a:rPr lang="es-MX" sz="2000" dirty="0" smtClean="0"/>
              <a:t>, SI PASAN LOS 5 DIAS SE NOTIFICARA POR ESTRADOS EN EL </a:t>
            </a:r>
            <a:r>
              <a:rPr lang="es-MX" sz="2000" b="1" dirty="0" smtClean="0">
                <a:solidFill>
                  <a:srgbClr val="C00000"/>
                </a:solidFill>
              </a:rPr>
              <a:t>SEA</a:t>
            </a:r>
            <a:r>
              <a:rPr lang="es-MX" sz="2000" dirty="0" smtClean="0"/>
              <a:t>.</a:t>
            </a:r>
          </a:p>
          <a:p>
            <a:pPr marL="342900" indent="-342900">
              <a:buFont typeface="Wingdings" pitchFamily="2" charset="2"/>
              <a:buChar char="q"/>
            </a:pPr>
            <a:endParaRPr lang="es-MX" sz="2000" dirty="0"/>
          </a:p>
          <a:p>
            <a:pPr marL="342900" indent="-342900">
              <a:buFont typeface="Wingdings" pitchFamily="2" charset="2"/>
              <a:buChar char="q"/>
            </a:pPr>
            <a:r>
              <a:rPr lang="es-MX" sz="2000" b="1" dirty="0" smtClean="0">
                <a:solidFill>
                  <a:schemeClr val="bg2">
                    <a:lumMod val="50000"/>
                  </a:schemeClr>
                </a:solidFill>
              </a:rPr>
              <a:t>9-C</a:t>
            </a:r>
            <a:r>
              <a:rPr lang="es-MX" sz="2000" dirty="0" smtClean="0"/>
              <a:t> DESIGNAR UN LIMITE DE </a:t>
            </a:r>
            <a:r>
              <a:rPr lang="es-MX" sz="2000" b="1" dirty="0" smtClean="0">
                <a:solidFill>
                  <a:srgbClr val="FF0000"/>
                </a:solidFill>
              </a:rPr>
              <a:t>5 PERSONAS </a:t>
            </a:r>
            <a:r>
              <a:rPr lang="es-MX" sz="2000" dirty="0" smtClean="0"/>
              <a:t>PARA RECIBIR AVISOS Y NOTIFICACIONES.</a:t>
            </a:r>
          </a:p>
          <a:p>
            <a:pPr marL="342900" indent="-342900">
              <a:buFont typeface="Wingdings" pitchFamily="2" charset="2"/>
              <a:buChar char="q"/>
            </a:pPr>
            <a:endParaRPr lang="es-MX" sz="2000" dirty="0"/>
          </a:p>
          <a:p>
            <a:pPr marL="342900" indent="-342900">
              <a:buFont typeface="Wingdings" pitchFamily="2" charset="2"/>
              <a:buChar char="q"/>
            </a:pPr>
            <a:r>
              <a:rPr lang="es-MX" sz="2000" b="1" dirty="0" smtClean="0">
                <a:solidFill>
                  <a:schemeClr val="bg2">
                    <a:lumMod val="50000"/>
                  </a:schemeClr>
                </a:solidFill>
              </a:rPr>
              <a:t>9-D </a:t>
            </a:r>
            <a:r>
              <a:rPr lang="es-MX" sz="2000" dirty="0" smtClean="0"/>
              <a:t>FECHA DE ACUSE ELECTRONICO GENERADO.</a:t>
            </a:r>
          </a:p>
          <a:p>
            <a:pPr marL="342900" indent="-342900">
              <a:buFont typeface="Wingdings" pitchFamily="2" charset="2"/>
              <a:buChar char="q"/>
            </a:pPr>
            <a:endParaRPr lang="es-MX" sz="2000" dirty="0"/>
          </a:p>
          <a:p>
            <a:pPr marL="342900" indent="-342900">
              <a:buFont typeface="Wingdings" pitchFamily="2" charset="2"/>
              <a:buChar char="q"/>
            </a:pPr>
            <a:r>
              <a:rPr lang="es-MX" sz="2000" b="1" dirty="0" smtClean="0">
                <a:solidFill>
                  <a:schemeClr val="bg2">
                    <a:lumMod val="50000"/>
                  </a:schemeClr>
                </a:solidFill>
              </a:rPr>
              <a:t>9-E </a:t>
            </a:r>
            <a:r>
              <a:rPr lang="es-MX" sz="2000" dirty="0" smtClean="0"/>
              <a:t>DIAS HABILES: DE LUNES A VIERNES DE </a:t>
            </a:r>
            <a:r>
              <a:rPr lang="es-MX" sz="2000" b="1" dirty="0" smtClean="0"/>
              <a:t>7:00 A 18:00 </a:t>
            </a:r>
            <a:r>
              <a:rPr lang="es-MX" sz="2000" dirty="0" smtClean="0"/>
              <a:t>HORAS. LOS TRAMITES ELECTRONICOS FUERA DE ESE HORARIO SE ENTENDERAN REALIZADOS </a:t>
            </a:r>
            <a:r>
              <a:rPr lang="es-MX" dirty="0" smtClean="0"/>
              <a:t>AL DIA SIGUIENTE.</a:t>
            </a:r>
            <a:endParaRPr lang="en-US" dirty="0"/>
          </a:p>
        </p:txBody>
      </p:sp>
    </p:spTree>
    <p:extLst>
      <p:ext uri="{BB962C8B-B14F-4D97-AF65-F5344CB8AC3E}">
        <p14:creationId xmlns:p14="http://schemas.microsoft.com/office/powerpoint/2010/main" val="1520191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1.bp.blogspot.com/_m47nIv_-YXY/TDdAJTlGQwI/AAAAAAAAAB8/M5itPQlt40E/s1600/incoterms-symbo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174" y="5566093"/>
            <a:ext cx="4575167" cy="93610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173633" y="332656"/>
            <a:ext cx="4804520" cy="1200329"/>
          </a:xfrm>
          <a:prstGeom prst="rect">
            <a:avLst/>
          </a:prstGeom>
          <a:noFill/>
        </p:spPr>
        <p:txBody>
          <a:bodyPr wrap="none" lIns="91440" tIns="45720" rIns="91440" bIns="45720">
            <a:spAutoFit/>
          </a:bodyPr>
          <a:lstStyle/>
          <a:p>
            <a:pPr algn="ctr"/>
            <a:r>
              <a:rPr lang="en-US" sz="3600" b="1" i="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Artículo 10</a:t>
            </a:r>
          </a:p>
          <a:p>
            <a:pPr algn="ctr"/>
            <a:r>
              <a:rPr lang="es-MX" sz="3600" b="1" i="1" dirty="0" smtClean="0">
                <a:ln w="12700">
                  <a:solidFill>
                    <a:schemeClr val="tx2">
                      <a:satMod val="155000"/>
                    </a:schemeClr>
                  </a:solidFill>
                  <a:prstDash val="solid"/>
                </a:ln>
                <a:effectLst>
                  <a:outerShdw blurRad="41275" dist="20320" dir="1800000" algn="tl" rotWithShape="0">
                    <a:srgbClr val="000000">
                      <a:alpha val="40000"/>
                    </a:srgbClr>
                  </a:outerShdw>
                </a:effectLst>
              </a:rPr>
              <a:t>Lugares Autorizados</a:t>
            </a:r>
            <a:endParaRPr lang="en-US" sz="3600" b="1" i="1" cap="none" spc="0"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1700808"/>
            <a:ext cx="8784976" cy="220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11560" y="4177301"/>
            <a:ext cx="7128792" cy="1200329"/>
          </a:xfrm>
          <a:prstGeom prst="rect">
            <a:avLst/>
          </a:prstGeom>
          <a:noFill/>
        </p:spPr>
        <p:txBody>
          <a:bodyPr wrap="square" rtlCol="0">
            <a:spAutoFit/>
          </a:bodyPr>
          <a:lstStyle/>
          <a:p>
            <a:r>
              <a:rPr lang="es-MX" dirty="0" smtClean="0"/>
              <a:t>Anteriormente la disponibilidad era para ATM, ahora es para todo tipo de tráficos.</a:t>
            </a:r>
          </a:p>
          <a:p>
            <a:r>
              <a:rPr lang="es-MX" dirty="0" smtClean="0"/>
              <a:t>Para facilitar el despacho por volumen o naturaleza de las mercancías.</a:t>
            </a:r>
            <a:endParaRPr lang="en-US" dirty="0"/>
          </a:p>
        </p:txBody>
      </p:sp>
      <p:sp>
        <p:nvSpPr>
          <p:cNvPr id="4" name="TextBox 3"/>
          <p:cNvSpPr txBox="1"/>
          <p:nvPr/>
        </p:nvSpPr>
        <p:spPr>
          <a:xfrm>
            <a:off x="6978153" y="4777466"/>
            <a:ext cx="2346375" cy="461665"/>
          </a:xfrm>
          <a:prstGeom prst="rect">
            <a:avLst/>
          </a:prstGeom>
          <a:noFill/>
        </p:spPr>
        <p:txBody>
          <a:bodyPr wrap="square" rtlCol="0">
            <a:spAutoFit/>
          </a:bodyPr>
          <a:lstStyle/>
          <a:p>
            <a:r>
              <a:rPr lang="es-MX" sz="2400" dirty="0">
                <a:solidFill>
                  <a:srgbClr val="FFFF00"/>
                </a:solidFill>
              </a:rPr>
              <a:t>¿</a:t>
            </a:r>
            <a:r>
              <a:rPr lang="es-MX" sz="2400" dirty="0" smtClean="0">
                <a:solidFill>
                  <a:srgbClr val="FFFF00"/>
                </a:solidFill>
              </a:rPr>
              <a:t>UTILIDAD?</a:t>
            </a:r>
            <a:endParaRPr lang="en-US" sz="2400" dirty="0">
              <a:solidFill>
                <a:srgbClr val="FFFF00"/>
              </a:solidFill>
            </a:endParaRPr>
          </a:p>
        </p:txBody>
      </p:sp>
      <p:sp>
        <p:nvSpPr>
          <p:cNvPr id="5" name="TextBox 4"/>
          <p:cNvSpPr txBox="1"/>
          <p:nvPr/>
        </p:nvSpPr>
        <p:spPr>
          <a:xfrm>
            <a:off x="3275856" y="5433982"/>
            <a:ext cx="5553926" cy="1200329"/>
          </a:xfrm>
          <a:prstGeom prst="rect">
            <a:avLst/>
          </a:prstGeom>
          <a:noFill/>
        </p:spPr>
        <p:txBody>
          <a:bodyPr wrap="square" rtlCol="0">
            <a:spAutoFit/>
          </a:bodyPr>
          <a:lstStyle/>
          <a:p>
            <a:pPr algn="r"/>
            <a:r>
              <a:rPr lang="es-MX" dirty="0"/>
              <a:t>	</a:t>
            </a:r>
            <a:r>
              <a:rPr lang="es-MX" b="1" dirty="0" smtClean="0"/>
              <a:t>Tener esa posibilidad  que </a:t>
            </a:r>
          </a:p>
          <a:p>
            <a:pPr algn="r"/>
            <a:r>
              <a:rPr lang="es-MX" b="1" dirty="0" smtClean="0"/>
              <a:t>no existía en la ley y </a:t>
            </a:r>
          </a:p>
          <a:p>
            <a:pPr algn="r"/>
            <a:r>
              <a:rPr lang="es-MX" b="1" dirty="0" smtClean="0"/>
              <a:t>solo existía  para exportaciones </a:t>
            </a:r>
          </a:p>
          <a:p>
            <a:pPr algn="r"/>
            <a:r>
              <a:rPr lang="es-MX" b="1" dirty="0" smtClean="0"/>
              <a:t>exclusivamente en TM.</a:t>
            </a:r>
            <a:endParaRPr lang="en-US" b="1" dirty="0"/>
          </a:p>
        </p:txBody>
      </p:sp>
    </p:spTree>
    <p:extLst>
      <p:ext uri="{BB962C8B-B14F-4D97-AF65-F5344CB8AC3E}">
        <p14:creationId xmlns:p14="http://schemas.microsoft.com/office/powerpoint/2010/main" val="3826390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8104" y="167313"/>
            <a:ext cx="3473167" cy="584775"/>
          </a:xfrm>
          <a:prstGeom prst="rect">
            <a:avLst/>
          </a:prstGeom>
          <a:noFill/>
        </p:spPr>
        <p:txBody>
          <a:bodyPr wrap="square" lIns="91440" tIns="45720" rIns="91440" bIns="45720">
            <a:spAutoFit/>
          </a:bodyPr>
          <a:lstStyle/>
          <a:p>
            <a:pPr algn="ctr"/>
            <a:r>
              <a:rPr 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Artículo 11</a:t>
            </a:r>
            <a:endParaRPr lang="en-US"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875038"/>
            <a:ext cx="7416822" cy="825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95736" y="1700808"/>
            <a:ext cx="8064896" cy="1477328"/>
          </a:xfrm>
          <a:prstGeom prst="rect">
            <a:avLst/>
          </a:prstGeom>
          <a:noFill/>
        </p:spPr>
        <p:txBody>
          <a:bodyPr wrap="square" rtlCol="0">
            <a:spAutoFit/>
          </a:bodyPr>
          <a:lstStyle/>
          <a:p>
            <a:r>
              <a:rPr lang="es-MX" dirty="0" smtClean="0"/>
              <a:t>Se agrega TRANSPORTE FERROVIARIO...</a:t>
            </a:r>
          </a:p>
          <a:p>
            <a:endParaRPr lang="es-MX" dirty="0"/>
          </a:p>
          <a:p>
            <a:r>
              <a:rPr lang="es-MX" dirty="0" smtClean="0"/>
              <a:t>¿QUÉ NO ES LO MISMO QUE TERRESTRE?</a:t>
            </a:r>
          </a:p>
          <a:p>
            <a:endParaRPr lang="es-MX" dirty="0"/>
          </a:p>
          <a:p>
            <a:endParaRPr lang="en-US" dirty="0"/>
          </a:p>
        </p:txBody>
      </p:sp>
      <p:pic>
        <p:nvPicPr>
          <p:cNvPr id="5124" name="Picture 4" descr="https://encrypted-tbn0.gstatic.com/images?q=tbn:ANd9GcRFNnbtsTLPjBTOBBbhGBX4HTq4TCiBS4wcLNmvhuHBMBg-vQM_z_3ODr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649528"/>
            <a:ext cx="5534825" cy="2574337"/>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4" name="TextBox 3"/>
          <p:cNvSpPr txBox="1"/>
          <p:nvPr/>
        </p:nvSpPr>
        <p:spPr>
          <a:xfrm>
            <a:off x="3707900" y="5339125"/>
            <a:ext cx="5184578" cy="923330"/>
          </a:xfrm>
          <a:prstGeom prst="rect">
            <a:avLst/>
          </a:prstGeom>
          <a:noFill/>
        </p:spPr>
        <p:txBody>
          <a:bodyPr wrap="square" rtlCol="0">
            <a:spAutoFit/>
          </a:bodyPr>
          <a:lstStyle/>
          <a:p>
            <a:pPr algn="r"/>
            <a:r>
              <a:rPr lang="es-MX" dirty="0" smtClean="0"/>
              <a:t>Tal vez quieran distinguirlos  para REGULARLOS DE MANERA DIFERENTE</a:t>
            </a:r>
          </a:p>
          <a:p>
            <a:pPr algn="r"/>
            <a:r>
              <a:rPr lang="es-MX" dirty="0" smtClean="0"/>
              <a:t> A LOS “OTROS TERRESTRES”.</a:t>
            </a:r>
            <a:endParaRPr lang="en-US" dirty="0"/>
          </a:p>
        </p:txBody>
      </p:sp>
      <p:pic>
        <p:nvPicPr>
          <p:cNvPr id="5126" name="Picture 6" descr="http://hardwaremanual.files.wordpress.com/2011/01/pensand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9808" y="5517232"/>
            <a:ext cx="1656183" cy="1115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4169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8424936" cy="523220"/>
          </a:xfrm>
          <a:prstGeom prst="rect">
            <a:avLst/>
          </a:prstGeom>
          <a:noFill/>
        </p:spPr>
        <p:txBody>
          <a:bodyPr wrap="square" rtlCol="0">
            <a:spAutoFit/>
          </a:bodyPr>
          <a:lstStyle/>
          <a:p>
            <a:r>
              <a:rPr lang="es-MX" sz="2800" dirty="0" smtClean="0">
                <a:solidFill>
                  <a:schemeClr val="bg2">
                    <a:lumMod val="50000"/>
                  </a:schemeClr>
                </a:solidFill>
              </a:rPr>
              <a:t>Artículo 14º  RECINTO FISCALIZADO</a:t>
            </a:r>
            <a:endParaRPr lang="en-US" sz="2800" dirty="0">
              <a:solidFill>
                <a:schemeClr val="bg2">
                  <a:lumMod val="50000"/>
                </a:schemeClr>
              </a:solidFill>
            </a:endParaRPr>
          </a:p>
        </p:txBody>
      </p:sp>
      <p:sp>
        <p:nvSpPr>
          <p:cNvPr id="3" name="TextBox 2"/>
          <p:cNvSpPr txBox="1"/>
          <p:nvPr/>
        </p:nvSpPr>
        <p:spPr>
          <a:xfrm>
            <a:off x="107504" y="908720"/>
            <a:ext cx="8784976" cy="2677656"/>
          </a:xfrm>
          <a:prstGeom prst="rect">
            <a:avLst/>
          </a:prstGeom>
          <a:noFill/>
        </p:spPr>
        <p:txBody>
          <a:bodyPr wrap="square" rtlCol="0">
            <a:spAutoFit/>
          </a:bodyPr>
          <a:lstStyle/>
          <a:p>
            <a:r>
              <a:rPr lang="es-MX" sz="2800" dirty="0" smtClean="0"/>
              <a:t>        Se sustituye el término </a:t>
            </a:r>
          </a:p>
          <a:p>
            <a:r>
              <a:rPr lang="es-MX" sz="2800" b="1" dirty="0" smtClean="0">
                <a:solidFill>
                  <a:schemeClr val="bg2">
                    <a:lumMod val="50000"/>
                  </a:schemeClr>
                </a:solidFill>
              </a:rPr>
              <a:t>      «RECINTO FISCALIZADO» </a:t>
            </a:r>
            <a:r>
              <a:rPr lang="es-MX" sz="2800" dirty="0" smtClean="0"/>
              <a:t>Por:</a:t>
            </a:r>
          </a:p>
          <a:p>
            <a:endParaRPr lang="es-MX" sz="2800" dirty="0"/>
          </a:p>
          <a:p>
            <a:pPr marL="457200" indent="-457200">
              <a:buFont typeface="Wingdings" pitchFamily="2" charset="2"/>
              <a:buChar char="Ø"/>
            </a:pPr>
            <a:r>
              <a:rPr lang="es-MX" sz="2800" dirty="0" smtClean="0"/>
              <a:t>RECINTOS FISCALIZADOS </a:t>
            </a:r>
            <a:r>
              <a:rPr lang="es-MX" sz="2800" b="1" u="sng" dirty="0" smtClean="0">
                <a:solidFill>
                  <a:srgbClr val="FF0000"/>
                </a:solidFill>
              </a:rPr>
              <a:t>CONCESIONADOS</a:t>
            </a:r>
          </a:p>
          <a:p>
            <a:endParaRPr lang="es-MX" sz="2800" dirty="0" smtClean="0"/>
          </a:p>
          <a:p>
            <a:pPr marL="457200" indent="-457200">
              <a:buFont typeface="Wingdings" pitchFamily="2" charset="2"/>
              <a:buChar char="Ø"/>
            </a:pPr>
            <a:r>
              <a:rPr lang="es-MX" sz="2800" dirty="0" smtClean="0"/>
              <a:t>RECINTOS FISCALIZADOS  </a:t>
            </a:r>
            <a:r>
              <a:rPr lang="es-MX" sz="2800" b="1" u="sng" dirty="0" smtClean="0">
                <a:solidFill>
                  <a:srgbClr val="FF0000"/>
                </a:solidFill>
              </a:rPr>
              <a:t>AUTORIZADOS </a:t>
            </a:r>
            <a:endParaRPr lang="en-US" sz="2800" b="1" u="sng" dirty="0">
              <a:solidFill>
                <a:srgbClr val="FF0000"/>
              </a:solidFill>
            </a:endParaRPr>
          </a:p>
        </p:txBody>
      </p:sp>
      <p:pic>
        <p:nvPicPr>
          <p:cNvPr id="6146" name="Picture 2" descr="http://www.nl.gob.mx/pics/pages/codefront_servicios_adm0309_base/RF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933056"/>
            <a:ext cx="4248472" cy="2366160"/>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077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Grp="1" noChangeArrowheads="1"/>
          </p:cNvSpPr>
          <p:nvPr>
            <p:ph type="title"/>
          </p:nvPr>
        </p:nvSpPr>
        <p:spPr/>
        <p:txBody>
          <a:bodyPr/>
          <a:lstStyle/>
          <a:p>
            <a:pPr eaLnBrk="1" fontAlgn="auto" hangingPunct="1">
              <a:spcAft>
                <a:spcPts val="0"/>
              </a:spcAft>
              <a:defRPr/>
            </a:pPr>
            <a:r>
              <a:rPr lang="es-ES_tradnl" dirty="0" smtClean="0"/>
              <a:t>Código Fiscal de la Federación</a:t>
            </a:r>
            <a:br>
              <a:rPr lang="es-ES_tradnl" dirty="0" smtClean="0"/>
            </a:br>
            <a:r>
              <a:rPr lang="es-ES_tradnl" dirty="0" smtClean="0"/>
              <a:t>1.- Domicilio fiscal</a:t>
            </a:r>
            <a:endParaRPr lang="es-MX" dirty="0" smtClean="0"/>
          </a:p>
        </p:txBody>
      </p:sp>
      <p:sp>
        <p:nvSpPr>
          <p:cNvPr id="7171" name="Text Box 8"/>
          <p:cNvSpPr txBox="1">
            <a:spLocks noChangeArrowheads="1"/>
          </p:cNvSpPr>
          <p:nvPr/>
        </p:nvSpPr>
        <p:spPr bwMode="auto">
          <a:xfrm>
            <a:off x="539750" y="1306513"/>
            <a:ext cx="8208963" cy="2554287"/>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000" dirty="0" smtClean="0">
                <a:solidFill>
                  <a:prstClr val="black"/>
                </a:solidFill>
              </a:rPr>
              <a:t>Artículo 10.</a:t>
            </a:r>
          </a:p>
          <a:p>
            <a:pPr algn="just" eaLnBrk="1" hangingPunct="1">
              <a:defRPr/>
            </a:pPr>
            <a:r>
              <a:rPr lang="es-ES_tradnl" altLang="es-MX" sz="2000" dirty="0" smtClean="0">
                <a:solidFill>
                  <a:prstClr val="black"/>
                </a:solidFill>
              </a:rPr>
              <a:t>I…</a:t>
            </a:r>
          </a:p>
          <a:p>
            <a:pPr algn="just" eaLnBrk="1" hangingPunct="1">
              <a:defRPr/>
            </a:pPr>
            <a:r>
              <a:rPr lang="es-ES_tradnl" altLang="es-MX" sz="2000" dirty="0" smtClean="0">
                <a:solidFill>
                  <a:prstClr val="black"/>
                </a:solidFill>
              </a:rPr>
              <a:t>Siempre que los contribuyentes no hayan manifestado alguno de los domicilios citados en los incisos anteriores </a:t>
            </a:r>
            <a:r>
              <a:rPr lang="es-ES_tradnl" altLang="es-MX" sz="2000" b="1" u="sng" dirty="0" smtClean="0">
                <a:solidFill>
                  <a:srgbClr val="FF0000"/>
                </a:solidFill>
              </a:rPr>
              <a:t>o no hayan sido localizados en los mismos,</a:t>
            </a:r>
            <a:r>
              <a:rPr lang="es-ES_tradnl" altLang="es-MX" sz="2000" dirty="0" smtClean="0">
                <a:solidFill>
                  <a:srgbClr val="FF0000"/>
                </a:solidFill>
              </a:rPr>
              <a:t> se considerará como domicilio el que hayan manifestado a las </a:t>
            </a:r>
            <a:r>
              <a:rPr lang="es-ES_tradnl" altLang="es-MX" sz="2000" b="1" u="sng" dirty="0" smtClean="0">
                <a:solidFill>
                  <a:srgbClr val="FF0000"/>
                </a:solidFill>
              </a:rPr>
              <a:t>entidades financieras o a las sociedades cooperativas de ahorro y préstamo, cuando sean usuarios de los servicios que presten estas.</a:t>
            </a:r>
            <a:endParaRPr lang="es-MX" altLang="es-MX" sz="2000" b="1" u="sng" dirty="0" smtClean="0">
              <a:solidFill>
                <a:srgbClr val="FF0000"/>
              </a:solidFill>
            </a:endParaRPr>
          </a:p>
        </p:txBody>
      </p:sp>
      <p:pic>
        <p:nvPicPr>
          <p:cNvPr id="22532" name="Picture 8" descr="http://www.chamlaty.com/wp-content/uploads/2013/06/notificac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4159250"/>
            <a:ext cx="3554412"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2"/>
          <p:cNvSpPr txBox="1">
            <a:spLocks noChangeArrowheads="1"/>
          </p:cNvSpPr>
          <p:nvPr/>
        </p:nvSpPr>
        <p:spPr bwMode="auto">
          <a:xfrm>
            <a:off x="5651500" y="4994275"/>
            <a:ext cx="1873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MX" b="1">
                <a:solidFill>
                  <a:prstClr val="black"/>
                </a:solidFill>
              </a:rPr>
              <a:t>Casita </a:t>
            </a:r>
          </a:p>
          <a:p>
            <a:pPr algn="ctr" eaLnBrk="1" hangingPunct="1"/>
            <a:r>
              <a:rPr lang="es-MX" b="1">
                <a:solidFill>
                  <a:prstClr val="black"/>
                </a:solidFill>
              </a:rPr>
              <a:t>del Contribuyente</a:t>
            </a:r>
            <a:endParaRPr lang="en-US" b="1">
              <a:solidFill>
                <a:prstClr val="black"/>
              </a:solidFill>
            </a:endParaRPr>
          </a:p>
        </p:txBody>
      </p:sp>
      <p:pic>
        <p:nvPicPr>
          <p:cNvPr id="22534" name="Picture 12" descr="http://www.historiascomunes.com.mx/wp-content/uploads/2011/03/tarjet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4575" y="4159250"/>
            <a:ext cx="3049588"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10" descr="http://mexico.cnn.com/media/2012/08/02/estado-de-cuenta-abri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856815">
            <a:off x="642938" y="4500563"/>
            <a:ext cx="2420937" cy="174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0368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361" y="1010029"/>
            <a:ext cx="8768591" cy="2348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55392" y="3205326"/>
            <a:ext cx="6176848" cy="369332"/>
          </a:xfrm>
          <a:prstGeom prst="rect">
            <a:avLst/>
          </a:prstGeom>
          <a:noFill/>
        </p:spPr>
        <p:txBody>
          <a:bodyPr wrap="square" rtlCol="0">
            <a:spAutoFit/>
          </a:bodyPr>
          <a:lstStyle/>
          <a:p>
            <a:r>
              <a:rPr lang="es-MX" b="1" dirty="0" smtClean="0"/>
              <a:t>Artículo 14-A           </a:t>
            </a:r>
            <a:r>
              <a:rPr lang="es-MX" b="1" dirty="0" smtClean="0">
                <a:solidFill>
                  <a:srgbClr val="FF0000"/>
                </a:solidFill>
              </a:rPr>
              <a:t>AUTORIZADO    (COLINDANTE) </a:t>
            </a:r>
            <a:endParaRPr lang="en-US" b="1" dirty="0">
              <a:solidFill>
                <a:srgbClr val="FF0000"/>
              </a:solidFill>
            </a:endParaRPr>
          </a:p>
        </p:txBody>
      </p:sp>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789040"/>
            <a:ext cx="8640416" cy="176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55393" y="404664"/>
            <a:ext cx="5888815" cy="369332"/>
          </a:xfrm>
          <a:prstGeom prst="rect">
            <a:avLst/>
          </a:prstGeom>
          <a:noFill/>
        </p:spPr>
        <p:txBody>
          <a:bodyPr wrap="square" rtlCol="0">
            <a:spAutoFit/>
          </a:bodyPr>
          <a:lstStyle/>
          <a:p>
            <a:r>
              <a:rPr lang="es-MX" b="1" dirty="0" smtClean="0"/>
              <a:t>Artículo 14             </a:t>
            </a:r>
            <a:r>
              <a:rPr lang="es-MX" b="1" dirty="0" smtClean="0">
                <a:solidFill>
                  <a:srgbClr val="FF0000"/>
                </a:solidFill>
              </a:rPr>
              <a:t>CONCESIONADO    (DENTRO) </a:t>
            </a:r>
            <a:endParaRPr lang="en-US" b="1" dirty="0">
              <a:solidFill>
                <a:srgbClr val="FF0000"/>
              </a:solidFill>
            </a:endParaRPr>
          </a:p>
        </p:txBody>
      </p:sp>
      <p:sp>
        <p:nvSpPr>
          <p:cNvPr id="3" name="TextBox 2"/>
          <p:cNvSpPr txBox="1"/>
          <p:nvPr/>
        </p:nvSpPr>
        <p:spPr>
          <a:xfrm>
            <a:off x="2525332" y="5565956"/>
            <a:ext cx="6048672" cy="954107"/>
          </a:xfrm>
          <a:prstGeom prst="rect">
            <a:avLst/>
          </a:prstGeom>
          <a:noFill/>
        </p:spPr>
        <p:txBody>
          <a:bodyPr wrap="square" rtlCol="0">
            <a:spAutoFit/>
          </a:bodyPr>
          <a:lstStyle/>
          <a:p>
            <a:pPr algn="ctr"/>
            <a:r>
              <a:rPr lang="es-MX" sz="2800" b="1" i="1" dirty="0">
                <a:solidFill>
                  <a:schemeClr val="accent1">
                    <a:lumMod val="75000"/>
                  </a:schemeClr>
                </a:solidFill>
              </a:rPr>
              <a:t>¿</a:t>
            </a:r>
            <a:r>
              <a:rPr lang="es-MX" sz="2800" b="1" i="1" dirty="0" smtClean="0">
                <a:solidFill>
                  <a:schemeClr val="accent1">
                    <a:lumMod val="75000"/>
                  </a:schemeClr>
                </a:solidFill>
              </a:rPr>
              <a:t>DIFERENCIAS ENTRE CONCESION Y AUTORIZACION?</a:t>
            </a:r>
            <a:endParaRPr lang="en-US" sz="2800" b="1" i="1" dirty="0">
              <a:solidFill>
                <a:schemeClr val="accent1">
                  <a:lumMod val="75000"/>
                </a:schemeClr>
              </a:solidFill>
            </a:endParaRPr>
          </a:p>
        </p:txBody>
      </p:sp>
    </p:spTree>
    <p:extLst>
      <p:ext uri="{BB962C8B-B14F-4D97-AF65-F5344CB8AC3E}">
        <p14:creationId xmlns:p14="http://schemas.microsoft.com/office/powerpoint/2010/main" val="408516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99" y="1564291"/>
            <a:ext cx="7848873" cy="1674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79612" y="188640"/>
            <a:ext cx="7920612" cy="1754326"/>
          </a:xfrm>
          <a:prstGeom prst="rect">
            <a:avLst/>
          </a:prstGeom>
          <a:noFill/>
        </p:spPr>
        <p:txBody>
          <a:bodyPr wrap="square" rtlCol="0">
            <a:spAutoFit/>
          </a:bodyPr>
          <a:lstStyle/>
          <a:p>
            <a:pPr algn="r"/>
            <a:r>
              <a:rPr lang="es-MX" b="1" dirty="0" smtClean="0"/>
              <a:t>Artículo 14 -D   </a:t>
            </a:r>
            <a:r>
              <a:rPr lang="es-MX" b="1" dirty="0" smtClean="0">
                <a:solidFill>
                  <a:srgbClr val="FF0000"/>
                </a:solidFill>
              </a:rPr>
              <a:t>SE INCORPORA LA POSIBILIDAD OBTENER AUTORIZACION  PARA ESTABLECER «RECINTOS FISCALIZADOS ESTRATÉGICOS» AUN Y CUANDO NO ESTEN CONLINDANTES DE UNA ADUANA…. SIEMPRE Y CUANDO ESTEN DENTRO DE SU CIRCUNSCRIPCION.</a:t>
            </a:r>
          </a:p>
          <a:p>
            <a:endParaRPr lang="es-MX" b="1" dirty="0">
              <a:solidFill>
                <a:srgbClr val="FF0000"/>
              </a:solidFill>
            </a:endParaRPr>
          </a:p>
          <a:p>
            <a:endParaRPr lang="en-US" b="1" dirty="0">
              <a:solidFill>
                <a:srgbClr val="FF0000"/>
              </a:solidFill>
            </a:endParaRPr>
          </a:p>
        </p:txBody>
      </p:sp>
      <p:pic>
        <p:nvPicPr>
          <p:cNvPr id="8196" name="Picture 4" descr="http://i409.photobucket.com/albums/pp175/laredo2008_2008/28870_1mediu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207294"/>
            <a:ext cx="3312368" cy="327238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4290" y="4181765"/>
            <a:ext cx="5040560" cy="1323439"/>
          </a:xfrm>
          <a:prstGeom prst="rect">
            <a:avLst/>
          </a:prstGeom>
          <a:solidFill>
            <a:schemeClr val="bg2">
              <a:lumMod val="25000"/>
            </a:schemeClr>
          </a:solidFill>
        </p:spPr>
        <p:txBody>
          <a:bodyPr wrap="square" rtlCol="0">
            <a:spAutoFit/>
          </a:bodyPr>
          <a:lstStyle/>
          <a:p>
            <a:r>
              <a:rPr lang="es-MX" sz="2000" b="1" dirty="0" smtClean="0">
                <a:solidFill>
                  <a:srgbClr val="FFFF00"/>
                </a:solidFill>
              </a:rPr>
              <a:t>MOLESTIA DE LOS AGD DEL 119 DE LA L.A.</a:t>
            </a:r>
          </a:p>
          <a:p>
            <a:r>
              <a:rPr lang="es-MX" sz="2000" b="1" dirty="0" smtClean="0">
                <a:solidFill>
                  <a:srgbClr val="FFFF00"/>
                </a:solidFill>
              </a:rPr>
              <a:t>PERO HAY DIFERENCIAS… ENTRE OTRAS COSAS EN RFE HAY PLAZO DE PERMANENCIA Y EN EL AGD NO LO HAY.</a:t>
            </a:r>
            <a:endParaRPr lang="en-US" sz="2000" b="1" dirty="0">
              <a:solidFill>
                <a:srgbClr val="FFFF00"/>
              </a:solidFill>
            </a:endParaRPr>
          </a:p>
        </p:txBody>
      </p:sp>
    </p:spTree>
    <p:extLst>
      <p:ext uri="{BB962C8B-B14F-4D97-AF65-F5344CB8AC3E}">
        <p14:creationId xmlns:p14="http://schemas.microsoft.com/office/powerpoint/2010/main" val="2070199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4" name="Picture 8" descr="http://directorio.zonalibredebelice.com/wp-content/themes/directorypress/thumbs/zona-librede-belice-041-668x10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1196752"/>
            <a:ext cx="5256584" cy="5524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5536" y="188640"/>
            <a:ext cx="7344816" cy="1477328"/>
          </a:xfrm>
          <a:prstGeom prst="rect">
            <a:avLst/>
          </a:prstGeom>
          <a:noFill/>
        </p:spPr>
        <p:txBody>
          <a:bodyPr wrap="square" rtlCol="0">
            <a:spAutoFit/>
          </a:bodyPr>
          <a:lstStyle/>
          <a:p>
            <a:r>
              <a:rPr lang="es-MX" b="1" dirty="0" smtClean="0"/>
              <a:t>TAL VEZ SEA PARA CONTRARRESTAR EL IMPACTO QUE HA TENIDO EN MEXICO LA CREACION DE ZONAS FRANCAS EN BELICE Y COLOMBIA:</a:t>
            </a:r>
          </a:p>
          <a:p>
            <a:endParaRPr lang="es-MX" dirty="0"/>
          </a:p>
          <a:p>
            <a:endParaRPr lang="en-US" dirty="0"/>
          </a:p>
        </p:txBody>
      </p:sp>
      <p:pic>
        <p:nvPicPr>
          <p:cNvPr id="9218" name="Picture 2" descr="http://www.latitud21.com.mx/septiembre06/images/empresariales/empre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420888"/>
            <a:ext cx="2736304"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9035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0512" y="548680"/>
            <a:ext cx="8352928" cy="400110"/>
          </a:xfrm>
          <a:prstGeom prst="rect">
            <a:avLst/>
          </a:prstGeom>
          <a:noFill/>
        </p:spPr>
        <p:txBody>
          <a:bodyPr wrap="square" rtlCol="0">
            <a:spAutoFit/>
          </a:bodyPr>
          <a:lstStyle/>
          <a:p>
            <a:r>
              <a:rPr lang="es-MX" sz="2000" b="1" dirty="0" smtClean="0"/>
              <a:t>ARTÍCULO 15 .- </a:t>
            </a:r>
            <a:r>
              <a:rPr lang="es-MX" sz="2000" b="1" dirty="0" smtClean="0">
                <a:solidFill>
                  <a:srgbClr val="FF0000"/>
                </a:solidFill>
              </a:rPr>
              <a:t>OBLIGACIONES DE LOS CONCESIONARIOS</a:t>
            </a:r>
            <a:endParaRPr lang="en-US" sz="2000" b="1" dirty="0">
              <a:solidFill>
                <a:srgbClr val="FF0000"/>
              </a:solidFill>
            </a:endParaRPr>
          </a:p>
        </p:txBody>
      </p:sp>
      <p:sp>
        <p:nvSpPr>
          <p:cNvPr id="3" name="AutoShape 2" descr="data:image/jpeg;base64,/9j/4AAQSkZJRgABAQAAAQABAAD/2wCEAAkGBhMSERUUExQWFRUWGBwaFxgYFxgaGhsbGBwZHBgYGRwcHCggGRokGRgYHy8gJScpLCwsHB4xNTAqNSYrLCkBCQoKDgwOGg8PGi8kHyQsKSwsLSksLCwsKSwsLCwsLCwsLCwpLCwsLCksLCwpLCksKSwsLCkpLCksLCwsLCksLP/AABEIALIBGwMBIgACEQEDEQH/xAAbAAACAgMBAAAAAAAAAAAAAAAFBgAEAQIDB//EAEQQAAIBAgQEBAMGBAQFAwQDAAECEQADBBIhMQUGQVEiYXGREzKBBxRSobHBQtHh8CMzkvEVFlRicnOCwiVEY6IXJEP/xAAbAQADAQEAAwAAAAAAAAAAAAAAAQIDBAUGB//EAC0RAAICAgICAQIGAAcAAAAAAAABAhEDEiExQVETBCJhcYGRseEFFCMyM0Lw/9oADAMBAAIRAxEAPwC3ybydgbmAw1y5hbTO1oFmK6kmdTRk8h8O/wCjs/6f61ryE3/03Cf+kv70xW7JIJA0FbpKjF3YutyJw+VUYOxrM+A69gDOhmsHkTh//SWf9P8AWjd24FuWEnW4zAddRG/51Rw+HxiORiDYyj5TbzyfPxbelKFOy5JpIF3uSsACo+6WdT+HsCT18qweSsB/0ln/AE/1oxfQFladVJ+uZSK1Zq0SRi2wP/yTgP8ApLP+n+tYPJOA/wCks/6f60Vk1lSZinqhWwMeTMB/0tn/AE/1qxgOQcDcLAYWzIXTw+fr0FMOGwoZAy6sD4p27wPOK884lzji7Vxl+LZtEEghELH32rGeSK8HZi+nnk6Y44L7NMAhZruFsFVB/h0/Wth9nHDhmLYO0QxhIU6RO8Hv+1V+SOZDjbF23dum5ctsrA5QvgIjpofEDTEiZFMsxESANf8ASO9TSl9wpReN6MTeZ+UOF4OxnuWbKwdBllmmfCI3I39BQbhNnhGIOW1hLbPlHzgqCxnwiPIE/Su/PXGrWKtKps3lNm8rXZUaKAVuTvGjb96V7OIuYa87YdlAWQMxzEKdJMD+5qZySVG2PE3LZ1+47tyNgXxNhGw2HtD4d1mCy2Y/4QQGY1GcmPOueJ5O4fYxLqbFgqLGZc40zG4q669IPvSNzDzLfuFM7yVBAcDLIOWRA7FRHpWOK8de5hrQIEPbNotuSLd0MTJMySN6uPKOfJ9kv1HjhnLnDSMS7YaywW9oCNlKpkVIOxMn1NB+H2+FWUuC9hrdy4rO0ZRqo+UDXTY9qB8A5p+A9w/d/i/EVAEMjW3GU5vSdI10ommMxL/eLdjDWGR2dSxAzAXCxYBt9JiY6USTaYRlG12UsfxrBwfhcOwi9iwLf/Ia1StNg7llR8G0uINxRlC5Qwzj+KYC5dDNcn5ZuyfiPbtmY/iPpBGmvrXa5ysAvivIGG0bx5gdalSS6HNOXgM8b4DhrLWPjWsFbm5bLLbLsxt5pYnSIy6GKpcf/wCGG5c+BatBclkIApHiDMbra/8AblFBbvBWzLbtFr11jlyhTtuBr1j9aqj49l4ym240II1H0PWndonp/wDmbY2zYC2m+CFzISdImHYT7Aa+VUr9i28LaszBaWgktLHLoPlhcoj1py4HwbGXbnx7gtssDxXnWMu4gUzYjgQgfDvpmb5haRzB8sog+pp6vtC74bPM+DcuubqlsOzKJJUqYMdDRS5ewqkg4O2CN5B0r03D8rXwniutHYZV9xvXO3yFh9S6aMOpjUn5pPlUqdcNFPFtymL/AC9y3wq8jXLwtKEWWSGUgHYyDJE9q44ocOVzbsYLDXRGjktrP/m0z9K5cy8r5GAtIsnolwMuk6ZZkaxrQLA8p3bjw4a0IOwnr60Kd8lShrwhg5d5EwYt3Pj2fiuzeAhiAigE9NyT+VdbXJuGW2FFi3MklmUsdVjLJOw39aNcH4e65Q9wkKsAQqbAjWBqYovktn5ZP/bqTURcmvu7Lkop/aJZ5Dwsgm0P0HsKs2uS8J/06H6E0wXmXTcV2win4NxrTqtwhhDNByqM0g9CSKHwNLZ0Lr8n4MaHD2wfNYNYt8rYIf8A29o+q/1oNw3jl+0He9nuyQAT4o8pOm9NPDuFveU3GVgCQvjaNTsFA+u1OuCVV0C73KuHP+XhbAXuVJ169aqPyRan/Ls/6B/Omq7w34Q1YKO39msfDQ6i7aI83X+dHHsGq8Fvka6Bw3Cf+iv70y4PjNqyCtxgJO8iNuuuleR8AwuKxGEw4Nq/8NLQW2bZChtSZMn866//AMd4i67Fh8NNcudwzdIkT3qm2uGEYJq/5PXeI4IXAGVsuZZDACRPUeo3rzzjfPVu3dxFg/Fz2nKpkUNEAa+Zq3b4XxAWLVkYnILaZZWSzakyT5begFcLPJl6SzYm4WJM7az/ALU3JVViUadtAU4/EfCF9muFypCmQg31JQLIAjr2oniOeLKXRbZbgJAIaBsQDJE6dfarp5StnS491/V4/QVmxyXhAdMOG82LMSfrT3ronReS/ZxiOodWOQiVPkdq4Y7Hwha2dVIOgmQCJAHXSaJ2+FqAB8JYGw0AEbaVZFlEEkKo8wNPrQ8gliticvNmJsMws2L18CcrAEJ3X5tep9hSje5axuIvXbn3cqrsxAZgCuYyNdZIr0TE844VLhtlzmVirQhKggkTPaQdqtpxi04DKxZTsQD+9Zvns6IuWPptCnydwLH4MXSFsg3ABLFiQA2YbRPar2IPErz5Lt1bVtTKm2ogx5FiR9aZbOLU5fCQG0BJUSfqayz5hKAHsTFO5JES1k+Ra/5XzBhdv3XzmXAOUNrIkDQRtpW68t4ZTqhP/kx9ep76134tzE1hjadYYgFcqlpHfwjQTPnW+G4rg8PaLsVvOYKjXMcx2hnJ7dBWTnzybvC4RT9le9y1YKgiyj5V8IZpkDpJ/U0s8U4JeuXTcuPZURAQEwo6bARE/lRDiXPF53VbSLbDGPFLewXU69Naq3bd+6VZ2Zgraxhgojr4nIpOTTtGmPDCX/I+DnheW7dwZBeTMQASozNABnc6EnWfIUycL+zcJAF68SULQCAoBYiCfUbUj4vHXFYqb8R0tgfkRRDhfMV9bRRTiLkOSujEQQD+bEmhZJdMeX6XGvugNeP5Vt2R4wrDuXJA9ZOh+lU8JjsFbJDvaVemXUnvOUUKx4uXbWV5tjwEs2uoIJUDqZ/Q1SwXKVkk58Q0D8Kg69tzWmPHkyK6Od5MON1J8jy/F8DZQXFugmM0qNSD8oGo1nTWgOK57wRfN8L4jdyFJJ6z4dfegP8AyhbZ4GI8OipKgE9h80TJrtf5Sw9kxcd2MToVHWOnnWkMclLSrZnLLja3cqQYP2q5bU2rKzEQU8I1iNANKGWuZMZjbpl/hAKDCKwB+grL8Vw6ILSozKoURPzDNp+Y1NMrcf8Ag2ndwEMkoqiJAYdQNgGEelZtZMctXwzaHx5YfJDlLsXLNu/YYXRdu5iYIjedCDJqjxVMViGmX0XrOstNEr3PuaSLWYxvlYn3nSs4Tm/PkzIqB1JGp6bDUQT6U3jl3JpsyeZXSTX6UDcHyxilIa08PsSxAAHXvTW2GFi3OJxFqe6hlmKoY3iqkABrksJAtoW67dum1S9iL5WEsXUYmfiXrahYkEqFg7xH1rbC8bVS7Jz4s6W66CvL1g4m6yi6ioIyTqzgjXrprFTmSymFCt94SCYM6EaHzpT4fhr1rFHFYojJqzKG10B1AH4dPYV0b7P7l4CSRsxkiYYSsjUjQzWDmlOvBtHHti3un6oMYLidtwNcy9509v72q/d4hYYgfCAgQCBE9pk1wwXLQw1vKWzKO8CP0JqvxAWrSBzmAJAEKTMztHoaHJEQxylwuztxXCkKZVSB4wJBH0jQGl29zziDcX4NoDIRljORIOhjyk0UwnMR2Fpys6syZQB5k0QwvHQQVXLHUCPzqlK+kOWNwat/swTc5MuX0W/iLgs/FOwzNO2q6wAR+dUcbyVaztlukDoPCInpqZp/wzWrlhbdxnOWSrR8uwA9BFKPGuTPiX3ZLjFSdIXoAB+1ZJuPB0Nwy8yY38kYnJwrBk7fCQfUmB+Zq+MTauNlmTO6gkfUgED3ryrlji1+3h7B+/WraqgCplZiBrowC/lNNS8ZsWcFaAxBJLuXKKwJOkiDtqT5Vs8co8vpnLFwmqjyxjxnFcHZaHvIrdi+vtvVfHcw27YRlytadSy3JJGhgrprINea4rFXjee7hlZw5CjNbDMcqJrqpjUmD/KquMx+OIOdyIIPiZFywZOmke1RTfRuowjzM9AufaZhARBDd9G36AQpnrV/hPNa4jMVJVVgSyxJM7SdvOvMuT+Em5iVCvbLAMYBnSCO0dRThxPkK5fZCb2QKCIAJmTPcCqquGYzcf8ApyNf/FVgyxOmmsa/QRQfHzetsDmdf4g0lSD5+cVvwzgBsgA3JUCIhQPXv+dXvuq99+k6UcEq1yLhXKAq2wsdI/271p8VzodvSmZltidOmx2/OgWNx991dLOHKANlNx3VBE/MD6AmrjV+iZN+OWU7GFQtcW+134SnwtM5MyKx066kUS4Vgxh7KkXWu2n1DByTMAEx/DOhjzpfvcSuW1u2ltC+5YkuELiRbtgKCN18M+tYxjYv4QLWggOQKEs3FBaVgDQCd9BvW2qlav8As53kcEnX9DZiOI4triWsPdtWxlIBuL4vCSTrHYil4fZq+abl8AiNVU9Oo1qcJTEYhlYoyFbZIQzmhmAzxuAYIHoaInHXkVy5OW384aQQO8Hcedc7h4OqOZvuv2KTcnW8ODdF12uKGyltcpIIzADff3oYnDMKqEOGdSd7jsS2UTmI0ygydJ70z8K4omI0S4kjcGQevvtUxPLqXy4nxAQSoiMw8961xZIY+JoxzY8mbmD6FocZwuHKnJlEeFQsCD16z712u84LeVhZCqI+Z2YHYzoBoBVniXIuHVczMrMiwF+ILc+p71nh3LaAsloYc6w2Vrl6YjtAO9L58e2yiH+VzOOrkLWPx6DVbpeSCmhjRcpAnQ6ya6WuDYnUDD3haXMwYqVJZwoJO87DQV6Hh+FLbErbCFVO6qoLDYAE6Cdde1LvMXP903yluCvhHcMYAbTr4gdKMn1kpcUPD/h3lW2LeB5YxXwgBbKtnmSYI28Q8UT9Jpi4ZyhezmcjEAnNeZngDrGw3q5xnj95VSLauc2XKhGaIMkqD0NdcHjLrCSpXMIIOhjsa5/klJXdG0YRx8a3+fIMv8qocytiEOeB/hggAKSYjQE+cUVt4C0IGaYWIjToZPcyBVp8NkYh4QwDJHQ7e9ceJYzD4cD4t0qTBgIxmdfTatFvk47Iajj5qjYYRWDAWyZGvnIj9KHYy5Zw7KhtAsAICIHgabGdO1c7nEsLi7jn4lwQhMufhocgACqAdWNUeJ8Qw2DYA2jn0O5n5VMnfcMKwcGpanZHJj02fP5jNy7xNXuQLLK4YfDNwAICNcxgzpH50u43mTHHW4BdEwEQGQYmSY1EaevpQHFc7M1xSoZEBGZREETrv5U1cc4xhsUikvcRi2YJbYBVXL8k7aHX6itIwkuDGeTHJ30VsNiXvW2W7ZNsEFTJGxiRvIrtjeZmtWnARnLlCWDAQLcgDXcQR7VRwFzLh7gtW2YNnjOMx0+XXzPXrQSxylfvktcUqT3I7fhXanDTnZGOV5HSi+AtwjmuwbuXF2otNuc8keoG/ambiXOli4jNhVVrdtdQRlJiYyg/w6R60hYnlu1YKW2S5euspaFMAQewE0ycL5at2rToH/zAofUGANY8tZqm4rpCjHJXLK3DeaWuhx8G3BgeIlt/KgvFOPXEmHQQYCqoHWNwO1NuC5ft2VbLngkS0dRsdq58s8pC67i+6DqgVRmYySSS07DtUbO264NPjWlOXIr8D5hxRYOXi2CMwJADEzAE9dtqb7fGiwnM2vZWPr/DVDm7iWFCWlRSoFxSWIBJK6/ofyqobwG1y4BAOkxqJ/elPJJ8nRhwYlDl8jJyVwy2eH4U5bcm0pMrJOp1NGGwNlP4Qd9kX8utUOSbP/03CH/8Knf1o6MHIkes7/nFU2c8U1ygGePrAZbN5kLZc3mCROQHMRoenSheK5S+M7upyJc1KlYOb8R76AaGmgBSwJJIjSPOuxVOgnyJq1Jx64IlGMuxIs8jrb8TX7zMvZwntFG+EC7AAGVRtmJZj6k9aK4vHJb+ZraQJ1ifI6mhmI5tw66m+DHRNZ9I096iU/bLhhdfagm4VRLQo8yAKD3uEm+2azfGTxTBJhtIgjoADp51U4ljruKZRaDfCcHMWtowAjQidddes1w4ny/ct4bIl3JDjILYyypDF5BOhnLrNXhcp/7WRl0ivvTGHhfCLiL/AIl5r5O3+GBHlI3rXjSW7aZb1tytzw6IxnTUeHbT0pFwvM17AgKmKGVhmhh8QyZBI0207965jnLEYm4tpsTeK3CEOW2oHiMa67a0TxSRrgni4bl+nNh/h63vhJaR/hqrXD4nFtmDtJJXxEAdPIVa5/4t/wD0rJt3gLtu5bGUMC0qvzjroV3jrWcDyRhrQyglm2NyTm17RpXQck4OINliJnVzJMEamdtazjKSlZrnWGePWPDEvhnH8Y9xlS6z3MniJeNASQJB1ALVZxvD8X8N3a7bJA+VWLux7DemxOWMLbMpZQeREn3NXzhDa0AWDGihfyjam/udnPD7I6nm1rD4pz/iWHVxtcByN9Z3pn4R96yPbcqUaNScrmJiiuN4ugYI76tsDv2qnnUsAjhmOuWRPnQ5J8MpYpxW1OjXBcjYd/mMt+Fy2bXrvFEMNwm1hw62yqZlysVOsZgdIO5yiqFyyTvIPrNbYW0QdxPY7/Sk0mG8l2bDBWpJhmbzNdcBhLXxVAtqu5LZdNJY+8fnRDDW1YQzw3YgD8yYrUWgzogdfEwUntPXzFRoNTa8iph8Has3hds2rl667tuMiqLk66E6ANRO5zS8lVe2pBghLbMBGh8RGpnyrhwy/dNx3v3lW2h+VUGujazvpE1rc5ywYYrbzkzElAqzO5JOg86znB5O2dMKxq6v0XIu3bgd3e4QGhY08QyhiPKuvH8HZlr1/MYtIFWCPGMoYmOh10qnj+ZbItupugZwVJtyWGx8JGx2q3wXnTCAZFw1wzALZDBjYnck7fWtsOOEVfkwyZcra9Clds4bEBQ7NhxmAUKjeORELvNM/HeXsPaIF/4l+6wDkZwuv+XGg6BAKu4gs14XMOpSPlZszMCwhssk5ZmNOlWOLcExGJNshWzi2qs8EAkFixA2gzWqULTMJOfNCbjLdoIBZwlpHZwFLktIMzObyHatjg70x8dUE7Iqjp5A9aacN9mt0wWaCCCJI3E9p7miuH+zdR89yfQVjklkusaVfiaQhjavK2eaX8O/xVa5dcorAEF/mg6NlBnUwSOgolwXnG8/xAyKhhchVGYghtd5/hmvS8JyJhbeuWT30H7USscCsLtbX661aUn2SnFKkec8PwQuXTdxBdy9s2/wlVYiYjXafetV5evKW+64cCWOVnDN4ZMHxHeIr1NLKr8qgegFbF6qvItuKPOrHKPELpJv3SZ6SFA9ADR3h3KNxDPxFU67Ak6yDqfI0zhqyDRQtmLNvkHD6Z5cjuB/Wr68rYYCMn5miprE06Qtn7POOSL2bh2GQ9bQGvnNEOJ4O5i7JuWA6ABgAGktkBUBREasuXfTeKWeQ34j92w5X4PwRbAUHcjWCSATM0QfnKxZ4a9lr04gpeCKoJKMblwLqPlJMHvtVwXlcsmUrVPhF3C4ZMHZtrdaFeCrA5ik7qwO5DA6jttRSzxPCwWFxjBykxOp22UDbXfvSzzNxBHRBawbN/igEMIzGGmNSBqCSetUsBcbO5xAWwBlKqGERtJAnXQ1U5LV+/5FGL2TXXX5G+M45gbuLvJibZZ1KrbIkhwBp4dlifPeu55hwNgwmGOnXKi/mYpV4nhbT3rlwXVyMfmFpnIAAGp0GkUS4Jy9gwSBdW+dPmkR6BZnXuelYKUIxuS5Nv8AWm9U6Q38N5os3h4HRWA1XtOwk6EjbSt+LWmuoVDDMNQPOCBMbVxw3DbFpc3wraxv4QCI3OutEbZVoIiDsZ37bVKkruISjXEjzbmLgptWcMlrLduBMrsqGZA2mNpn86G2OWsa+yOPU5f3FeuPaHbX0H71Ux9kvbZQcpIMaxqfTYVTnMlYcbkK3LvBcZh/muWrefKHZ3ztE/wztpR/iXMht3Bbt4d7wz5BcLaGWgMQokCIJ070iWeRsYzhndBBkZrhY6HyBrfG4XibuUX4gUQBDhV0A2MiayvmjyCjDW+HXH9j7xzmCxYcLdaCCRFu0BMGD4medx2pex3PNsf5Fh2J3zOPfaBQn/kXFXILsAYEkkkz1mBrr1q9Y+zUGPiXj3AVRr06z18q2eSLVKP8mPwxi9pZL/BIE3r96/mcW7S66lrkmRHcxsK53uJYbDwqWFd9Zf4jTuR0PYA022fs7wi/OWPkzMfyER9a7PwnBWB/k6fiyAj31NYKBvP6tOOokHm3EMIQAAjopNWuFYnHsxb4N24I2y5QPPanqzxvBqihBbBAggqY9jp21okvHgplWEkQIAC/lvVqFHPP6hyVCnbt3nXx2zbYbiZ/Su6Ya4o8RXQ7OQD+s0RxvEWcyzGdwD8tC8ZhlcliSjnUmZBq7TOUMYbA2riH4lxbcDKDHVwwIn0Bq5gvsnwkSxzz1mfY0j38A6yCA6776fzmiPKnF7ti9aVLxSyzgMtwyuWRmynYaelCxxNPnyKOqfB6DhuQ8Gh0t7UUs8GsLtbX2n9auJdBEgyK3p0Z22c0QDYAegismt8talaBGJqGtc1ak96YGSa1zVq3n71qfP3pgdc9aZ/etGbv71G8/egDOefWoH/2rU+fvWGAnX6GmBtPb2rWR51sT396zBoAQ+QMXbPDsKNyLYBHmJ0ojbwiKCMqyxZicqqczfTWDt6Uncpcvk4PC3LRFpjbBckllca/Mmgn6054BX28JjqB/LYepqOF0UrF/nAtYTD3FQuFu7TmmUYAHNoNTXHl7GNiHc3LNu3ABEFGmSZkLtR/H4VrlsJdcHUkhRox7NM6D96X3WxZaLilPMKCIHYA1drXVL9SHF7bWdeIcMtILnwrioXVla3M22zCDKrqp8xSM/Lt9rvhRkskiRmgDYGJMnqRp1p5XiWHaIcL6ggCiFq5ho0i4ZmZMbbR2nWsmjVSpUhMw3LuPu/4YvALEaa6beIx286N8C4M2E8Px3f/ALcoj6TqKPDiIiBAA6AAAfSuGKtJdEPqehG9NP2xSrwjcqxJaWgCYZ4G8bAa1Liu2pKIvQld/SdTS5j+FPaXMrsVnULvHfePpQs8buLozMw/7t6GhWOdlxJjPcyiST8o+g09yax8Vom2QpMnxCQZ7dqArxtnRVmFjQEQNOsDr50aweHRbRe5OaBkXMusiZjUn00pIGyhjeP37ej2x5ETB9DUsc4ZtCMkCJmZ+p1HpVlL4fwsJB3BFUcXy2mrWmgx4V3E/XYRNPvgOUWvv8iQZn61gYk+9LBF2yYMjrBqxh+LhjDaGppoLsKYzhlq7sMjdxsT50KuYW/ZkjVVEk7rRFLs7bflVm1itKdioD4XjgbRvD66r/SryXfPQ/UGpjOCWrgn5G8tj5kUGuYe/h/Nfdf6UNJgnQdt4g7DTv2qPhEYAfK0zIG/l6UMwvGUbQ+A+ex/lRO2fMCfqD9aXKHwy1hOJ4rCtKOSvUHxL7dPpRDCc5Yi9i7Oa8tqwGHxFCxIg6Z9TBMaaUJW+Aex89RWtyyr7jKx6jarUyGj1+1eDAFSCDsQZFb15Pg8Zfwjzbabem5MHvIHnTTwn7QbbeG9lQx8wJy/nqDVV6GNzLNcWXodRUw+MRwGRgwPUGRXYxUgcY+orQiPMV0ZY2rX0360wOZ8tR2rA8tR/f8AcVuV6jQ1rl+hpgY6aajtWo8tu1dMvXY1gprQBovl7VtAraOtZkUAJv2a4T4nDLG0rbWJ6/NvVviFxlJUjL5RH+9c/s9vphuF4R7jhVuWkEnQBvFAJ2E014rCJdWGE9iN/UGl4HZ5/fxXijf3qvccOCG1HaKP8X5bdJZRnXuBqPUfvQG5hTEipGBeI8vz4rPaMus+vnS8b9yyxEweoI/anlQyDz71T4hw5LohhqNiKYqoFYDmENo+h6a0Xs40EbzSvxXl97KzOYE9BsO5qpg+KvbI1JFKgsfbWM71U4lwy3eB8OQ9CP371Q4fxZH0BAJ3kVfsanvSH2KmM4FetEkCQBMjoO89K64PjzrAfUD+9RTqxAHi9v73oPjOWluAtb8BHQ7H07U7FVGuGxouQQfoO3kaJ3MaAfCoUbQJn1JO9Jt7DXbDHdT+R/Y1awXGRIFz9f7ilQxta6lxSrDN5nf6dqAcT5cnW2QesE6/Srf3vMJkeUb13tX48h3/AJ0WFCwbt6wcrTtMHsf0ojg+JK/XLRXEKl0Qwn/u6+9BeJ8AKaocw8t/60C6CD3tsuvmdq628TA11pYt8TZNG1A6GiNjiKvsY8qmmNMu4/hlu6AVhGAgADSPPz86E4i1esaGcvTsR+1FSGUwVZZ1GYET6TWz4vXXXyNOwop4PjFswD4T2bUH60TbFgbQJ6HVaG3+C27hkEp3jX2FCyt/DnUSvY6qfrTpMXQyLiSOuXy3U/yrD4ZH+cZD0YbH2qknGLLW1Cj4b/xZ2kMf+0RAFd7gCxlJ851H9KOUHDLODOKwxm02h1kERprqDpVrgXMTNjUxGIv3SgVhkklAWEA5RGWJ86qYW6RoDE7ztVt+HI48QKn8S7Van4E4nqOFxqXVzIwZT1BmsWsSjlgjBipIYA6gjcEV5Mlq/hXzWnI6yv7jY1QxOLutcN1bptXSSxdRuTrqNx+lVSJbZ7S94Dc1TxPG7Nv5nUfUV4tzLjcZcdDbvXbjuEUgKJa4VhsmURlkddaGX+ReJMhuPZuMN4Lgsf8A2zNVqiXNnr+P+0rBWt7qk+Wp/Kl3HfbRZH+Wjt+VePNhXBIKlSNwREVeweHTKc6FmnQgwI+m/WolJR8DinPyOmO+2O8fkQL6maEN9p+MJ+f8qC3uFeMnKVUklVJ1C9B5+tbDhY7frRuLRnsv2fYu1c4XhVvZSEthSpOZInQup032J2ozZ5hwtsvbssudfEbSS4IPVMoIG3kB1ivNuUrq3MJhltMxvC3BCrJUa6mdGB/DBq78C8cQrW3S1bFv4YUZoPgynRSMsmGOvStIKDX3Cm5prU9S4Jx2zikz2mn8Q2ZT1BHSufEuXkuapCN/+p9RSPy3wj7pcLhs7tPQAGfw/wC9PmC4urfMQDtrA18/rWL/AANkmKmP4cyGHEH8j6HrQq7aAFenYjDq4ysAR5/t2pa4nyyVkp4l7bsP50hpiVdeTAHTWaHcS5ZtuJtnK8a/hJ7eVM+N4cUjNEnpOo9e1ULiHvApXQVYhXMC9poIKkdaJYHmNkgNt3pkulTAyho2kD0kTSvxPgLAk2vGNTH8Q/nT7E00MdrGh4KweszVxMUNNZrzmxjntt4ZHca/nRzB8dDaE5TSaBOxpuujjK4BFBOJ8tgw1rYDUHcnvr+ldbWI/wB6s28VB11pWVSFL41y02kiOh/vSiWD40Do29H8XZt3xDgbaEbiKXMdytcB/wAPxDXbSABOs0+yeUETjesjXtUt8QNKtu86eYong8YGO+vak0Owxcwdu5JdQSRE9p6+ZoNiuB3bRDJJgyCNxGo9DRjD67UYsMR18vpQnQNCxi+ccTdCpfYOF6wAfUnrXVMSrDwn6GmB+UvvOoXIT/HGnt1+lUrv2cYhTKvbMeZFVWwror2Aau2iNm8Q6qaynAMaNHt5h3Vh+lF8By3C57zZF6jr9e1LVha8ixjuW0uH/DEN+HWPpXI8GxlkKBaLROYfN6U44zm7A4RRqddBlRiSfU7+9Cl+0hXuItq0x+ICZcgABQdYFa6ezNzXgG4C60wbboezKcv0NH8PZYqSvgHWfl+n9Ks8L5iNxm+K9tFUDwxvP1pe5jxhzPlDErJcanLqMzEDZQrDWq+JWT8rq0XcfjrdiCCsyAS7gCCdSqnQQJPU0HTmSzcvKgZWLGDlDHpvJEf70v8AMlsX1UWmVsr9NCQR82uw9e9V+BcPNly7sA2WFAnQkiTO3yzSc4wdIWs58nouFVUcMvhIMgjuNqI8A5ze++LtPbyvYW5cV9gyr8sj21pS4lxBbd97uHcfDDW8qu06MJuaeRBHlIrnguI3Fe4y4h3LErOUEPbPzKwbYdR570nkiaLEzjzpjLj2xdf4bPmtqAtuNXBJ13OgAANK+ED3Ngx9496ccchaCD4QwKqTqsaLr1IGk+tV7OGyEAzHlWbmpOylj14JwLgV246rcK5GMEs2oHXXppRn/kiydVuuAdhCbdJ03qYdXgZLZPuTV9MPej5PyH86aaK1OXIPwxgsNlQJcNtQdBDyWGYuNidBBimG/wAPR9UAUqvygRmg7+fXXypY5UsOvCrTqWANoCIDSSGhlnYAgaa6mtOW1xFpgL14G2YMCWuKFDQqkwAstJitFjk1sR8kVLVjNgeLWbLmziLQUaEPuROonrGoP7VV5sxFq0fhtdTLcOkMJDb+NRqvTXaruKw1u8ii6B4tRcGp8O/n1HtSlzPy++dioJtMf8VyA0xohOmYCIkDyrGndM7VKFKS4a/YYuVeK420wtXVZ7TMqpcYeFQTqS3aNh3prwvMSHEthiwzwCkgqWPiziDr4csyJ3FB+BcQWyluxn+MmUAOdVAAACkfw6QPp0NKmP4/as43Ng7TuSzC8AoJUqYzK24B10JitVDiznzZvklclT/Dyek8R4Hbva/K3cfuKUeJcLa0YdY7HofrTHwbmRbgAbQ9Z3HqKMXbSusMAynodazJ5R5JjyAaGtfPTT+VP/G+TSJaz4h+A7/Q9aR8Rw4hiNo3Ea1NND7KWK4cl7cZW/EOvqKEY3l+5aAJ1BJ2k7bE6QJpnw2GYkAAkz0Gv0FM+A5adh4zlU7roSfpsKpOxNI8twuPe3puOx6UewOKW5op9Zp2xP2e4Rj8rLPZiKo3Ps1sL8t50PSSv9KrSydkgSixtrRHCB3MKCT2A2nvRjA8ohSPiXC4Hll94qzjuJjDwi2tDsZAB89NfeksbYPIkgNd5AS6C1w5W/7P30g0Nu/ZWJlL/uv8jQTiv2xYnM62rVpMrEAmWOhI6wKIcC45ib+HF2/dYl2aAvhELA2XzmtYwXRk5+QnhOR79s/5iMO+oPt1o7/w2zhlzuGuEdYkD6be9CuHc0qlgZU16yx1MnoKqY7md7qlGhVI1gddCNd6WsUyrk0V+ZftOWwwRLTEkSJYAASR016UJ4fzliMWYIREXxeGSZVhlkk9ya0v8v2cXftl88BWzKu7RJUA9PbrQPDc4C0pXCYO3bkals95++ubQa+VUpeV0ZuNcPs9C4TzOqlzduOzCBlG0R9BXW7zwraIm/Vj0+lIeB47jjiUe4S6IdQFVUg6GFIAOh6irue47uxVQpJIA1InvAj2qZz9GkIcclbj/DxiEQBwCrknc6EGT5mY09a6YHhaYfKwLM/wyoJgKM0SY3q4mAZiANyQI8zRK3wJ3ZVB8i2mh6yZ/asXJyds1UElSQAObNmmDp+VcVsBAxJIF3wsxJg7MVPloD9KbcPyjcaPAT6zH5RpRixyAzKFuKsTOoA1/lQ5SZUFFP7hD4Xwr4iMbQU7DcTLdh1OlWb3LxAEmOh2r0HBfZ1aQySPKBt7/wAqLW+UsOPmXOdNWM7Clq7sHJdHkGO5eDXP8FlK6DxMM2gEkj1nQUy4XknbIrNoJKgjXqZaB9K9Jw/DrVv5LaL6KB+1WM1VqvJOwi2ORGJDMiyOtx59lQR+dGcNyiB8zgf+CKPzaTTAWrBNOqFZQtcBsruCx7sxP71aGDt/gX/SK61IpiPPOTMAW4ZhQjGWsCR21mQY7CaH8wYO43its2ZZjKD/AO3SR/Ki3I6RwzCkEn/CXT3kz+1F79lXG0MP4uu2xHWtMeacFUfJGTDDJTkuhU5du4q2hN9lOb+GBEHcEjb6UxPfVs4BEfx22O4EkkdIGgA1mqWKwxtvBgGd90b+Rqtik8RjcHbr/wC01m3ZqlRducLn4j2jkcGRbiDruPLpvXKzjGssRctgEGCVA38+h0NbYbicwLhgzpdG4kyxcdT51eu3QQPigECcrbrLifTNEGOmlDGU8TleHtMAfYg+lEuDcxFTlfT9D/I0EX7uWWGcAfMQJJ31HQaRWPu9zLIKsApYkdNYg9z5edID0SzjFYae3WqfFuB2r65mHiGoYaH0PeknBcVa2fmLDttHpTNd46Xw7lCc4U5YA3jQMDsJ60r9ir0ZTArZQm2gJ33gn1MTSdzbz/fw1pWtpblmy65jGhM9O1c8RzLeWBdzT1E6flQbizW8Ui23UwGD76mARG2g1rXeKXBm4SbKnBeeMbisTbW5eIRifDbAWYBIBjX86ZrfFFt3VzILkqT4jMRGveguC4clkhrSrbPQgS3uZNWxg/BmLrrplB8VCyuqF8S7C2K5xvEwgCiO386o3eMlyC+ZiPT2qobB/h9zXO1hGJjNJ7KCY9p/Wo3ZpomDBy3hy7uULZmLAFjlEmYgbgUTJOVVACqoIVUGUCd/fvRbBcu3mAAtv6tCj9zRXCci3T87KPQE/rpWfkuhSC9v7+lbLZPX89K9CsciWx8zM3lMD2WieF5asJsi+w/U0UxWjzHD8Pdj4AxnsD+u1XcHyZdOyBB5kD8lr0+3hEGwFdRA2p6hYiYXkA/xNHoP3NFcLyLaXfX1Jb+lMxNYmhRQtgbZ5etKNtvp+lWMNwuzaEJbRfQCrFYHpVUKzeaxmrWak0xEZqgatTc17fvUZgBM6UAbVqWArBYCJ271qX6HTsRQBtodak+e31rg4M9j+R9P5VEu5iY0YaEdD/OnQHUvpOpFT2960Hloeo/v9a0OTzHlNACf9n+PZOGYYAAg2huOutE7YOssTcJnMYEydZjy0pU5OxkYDDAn/wDyHWj4xo0kj3qLKRdgFipidVg7TtI6ad6GcbwTLPw0zgEQxbbNsIA1Mg9TRBLoZcu/UEbyBoJ7a7VvduFSNyFyzcUfl+00m/RSQrOXMEkA+Q38jNb4XEmyyt8wBkKxkSRuJ6/yFFP+GqygAARIDLqDsfYSFkxq3XSqON4S40jPJ0yidfSpWVXTG4OrRW+8LPh09Tr/AFrp8Y7qYPcVZwnLlxlkgp/5aVZXl+PmuLHkCa0ckSos5Nibdy2BdGV1BCMsCdDlDDtmMz61Tug2grLcUk9FnTyM0Zs8JsDcM/qYHsK3uYj4Y/w0tW/MrJ9zUuSKplEWxiFAuWjPcDT+nX3objOVvhDN4mmYCwYPhyg9h8xn0o5iOMeGHYk9CCY9gIoYeKCfCJqVXgf5nHD8v3WBhFUbTcf/AOIovw7kwsDN1TtIVYHpMz9arpg79xSyrA07df0q4vL2JQC5auSw3hiduwjX0qlXlif4F3AcjhXL3LgbaFCCFA82JJJ6nemKzw+2myge1U+A8Xa9mR1h7cZvrPTodKK5Krgz5NQoHSs5qhQ1xuqY/eKLQjrmrBrA+vtUn6UWBKwZrW40EfpWPiCY77Hv5etMDaf7FStc52Ok7H++taHXwtv0Pf8ArQBuzkf3rUVwdq5nXQ6Hof7/AErm6npo/TsfMfyp2gOweRoII6VjOTqOm61g6nXRht5/zFY3PZh+f8xRaAwdZI17j+9jWisREDMp3Hb++1dInUaMNx3/AJ+tYGuq6N1B/v8AOi0BNhI1U9N4/pWDoO6n8v6VkayV36qf7386g7r9V/vY0WgMNoNdV6Ht/feo3ZtujVF7rqOo/X/asqkbaqenalaA1bsdD0aoWbqs+dbi1uNxWVtkdTRaA825Mtj/AIfhtB/lL09aM5ANgB/YqVK+f/USl80+fL/lns2JLRfkibbVPiHaTB3E1Klc+8vZrSJttp/TX9aybzDZiPqalSp2lfYUiBydyT61JqVKraXsqkYmoFB3FZqUbS9k0jBtL2HtU+GNoHtUqUlKXsKRDcK6KSB2GlQYp/xN7mpUp7S9hqvRn4hGoJBO5Gk+vesDFP8Ajb3NSpRvL2JxXoz96f8AG3uax96f8Te5qVKN5ew1Xoz95f8AE3uan3l/xN7mpUpby9hqvRDiX/E3uahxDfiPualSqc5ex6r0Y+8N+Jvc1n7w34m9zUqVO8vYOK9GPvDfib3NT7w34m9zUqUt5ew1XoyMQ34m9zWPvDfib3NZqU95ew1Xox94b8Te5qDEN+Jvc1KlG8vYar0RsQ2vib3NZ+8N+Jvc1KlG8vYaox94b8Te5rP3l/xN7mpUo3l7DVejH3l/xN7mp95f8Te5qVKe8vYtUf/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760" y="1888137"/>
            <a:ext cx="3307264" cy="2361646"/>
          </a:xfrm>
          <a:prstGeom prst="rect">
            <a:avLst/>
          </a:prstGeom>
          <a:solidFill>
            <a:schemeClr val="tx1"/>
          </a:solidFill>
          <a:ln>
            <a:noFill/>
          </a:ln>
          <a:effectLst/>
        </p:spPr>
      </p:pic>
      <p:pic>
        <p:nvPicPr>
          <p:cNvPr id="10245" name="Picture 5" descr="http://www.logismarket.es/ip/ksetas-contenedor-de-almacen-y-residuos-contenedor-maritimo-exportacion-725742-FG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772816"/>
            <a:ext cx="3104984" cy="2592288"/>
          </a:xfrm>
          <a:prstGeom prst="rect">
            <a:avLst/>
          </a:prstGeom>
        </p:spPr>
        <p:style>
          <a:lnRef idx="2">
            <a:schemeClr val="dk1">
              <a:shade val="50000"/>
            </a:schemeClr>
          </a:lnRef>
          <a:fillRef idx="1">
            <a:schemeClr val="dk1"/>
          </a:fillRef>
          <a:effectRef idx="0">
            <a:schemeClr val="dk1"/>
          </a:effectRef>
          <a:fontRef idx="minor">
            <a:schemeClr val="lt1"/>
          </a:fontRef>
        </p:style>
      </p:pic>
      <p:sp>
        <p:nvSpPr>
          <p:cNvPr id="4" name="TextBox 3"/>
          <p:cNvSpPr txBox="1"/>
          <p:nvPr/>
        </p:nvSpPr>
        <p:spPr>
          <a:xfrm>
            <a:off x="169767" y="4797152"/>
            <a:ext cx="8707864" cy="1200329"/>
          </a:xfrm>
          <a:prstGeom prst="rect">
            <a:avLst/>
          </a:prstGeom>
          <a:noFill/>
        </p:spPr>
        <p:txBody>
          <a:bodyPr wrap="square" rtlCol="0">
            <a:spAutoFit/>
          </a:bodyPr>
          <a:lstStyle/>
          <a:p>
            <a:pPr algn="ctr"/>
            <a:r>
              <a:rPr lang="es-MX" sz="2400" b="1" dirty="0" smtClean="0">
                <a:solidFill>
                  <a:schemeClr val="accent1">
                    <a:lumMod val="75000"/>
                  </a:schemeClr>
                </a:solidFill>
              </a:rPr>
              <a:t>El plazo de almacenamiento gratuito en aduanas marítimas se amplia de </a:t>
            </a:r>
            <a:r>
              <a:rPr lang="es-MX" sz="2400" b="1" dirty="0" smtClean="0">
                <a:solidFill>
                  <a:srgbClr val="FF0000"/>
                </a:solidFill>
              </a:rPr>
              <a:t>5 a 7 </a:t>
            </a:r>
            <a:r>
              <a:rPr lang="es-MX" sz="2400" b="1" dirty="0" smtClean="0">
                <a:solidFill>
                  <a:schemeClr val="accent1">
                    <a:lumMod val="75000"/>
                  </a:schemeClr>
                </a:solidFill>
              </a:rPr>
              <a:t>días. </a:t>
            </a:r>
          </a:p>
          <a:p>
            <a:pPr algn="ctr"/>
            <a:r>
              <a:rPr lang="es-MX" sz="2400" b="1" dirty="0" smtClean="0">
                <a:solidFill>
                  <a:srgbClr val="FF0000"/>
                </a:solidFill>
              </a:rPr>
              <a:t>ACLARA QUE NATURALES.</a:t>
            </a:r>
            <a:endParaRPr lang="en-US" sz="2400" b="1" dirty="0">
              <a:solidFill>
                <a:srgbClr val="FF0000"/>
              </a:solidFill>
            </a:endParaRPr>
          </a:p>
        </p:txBody>
      </p:sp>
    </p:spTree>
    <p:extLst>
      <p:ext uri="{BB962C8B-B14F-4D97-AF65-F5344CB8AC3E}">
        <p14:creationId xmlns:p14="http://schemas.microsoft.com/office/powerpoint/2010/main" val="29944898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00"/>
            <a:ext cx="9144000" cy="3372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7504" y="3633941"/>
            <a:ext cx="3888432" cy="1569660"/>
          </a:xfrm>
          <a:prstGeom prst="rect">
            <a:avLst/>
          </a:prstGeom>
          <a:noFill/>
        </p:spPr>
        <p:txBody>
          <a:bodyPr wrap="square" rtlCol="0">
            <a:spAutoFit/>
          </a:bodyPr>
          <a:lstStyle/>
          <a:p>
            <a:pPr algn="ctr"/>
            <a:r>
              <a:rPr lang="es-MX" sz="2400" b="1" dirty="0" smtClean="0">
                <a:solidFill>
                  <a:srgbClr val="FF0000"/>
                </a:solidFill>
              </a:rPr>
              <a:t>Anteriormente solo decía: </a:t>
            </a:r>
            <a:r>
              <a:rPr lang="es-MX" sz="2400" b="1" dirty="0" smtClean="0"/>
              <a:t>«Almacenamiento Gratuito» </a:t>
            </a:r>
            <a:r>
              <a:rPr lang="es-MX" sz="2400" b="1" dirty="0" smtClean="0">
                <a:solidFill>
                  <a:srgbClr val="FF0000"/>
                </a:solidFill>
              </a:rPr>
              <a:t>ahora es también </a:t>
            </a:r>
            <a:r>
              <a:rPr lang="es-MX" sz="2400" b="1" dirty="0" smtClean="0"/>
              <a:t>«custodia»</a:t>
            </a:r>
            <a:endParaRPr lang="en-US" sz="2400" b="1" dirty="0"/>
          </a:p>
        </p:txBody>
      </p:sp>
      <p:pic>
        <p:nvPicPr>
          <p:cNvPr id="11268" name="Picture 4" descr="https://encrypted-tbn0.gstatic.com/images?q=tbn:ANd9GcQTZCkUut5Og_pytHlFMu918IQQ33XVxAYT1yfcsZieeVlbm8hmp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3356992"/>
            <a:ext cx="4199080" cy="2542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11919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07340"/>
            <a:ext cx="7776864" cy="369332"/>
          </a:xfrm>
          <a:prstGeom prst="rect">
            <a:avLst/>
          </a:prstGeom>
          <a:noFill/>
        </p:spPr>
        <p:txBody>
          <a:bodyPr wrap="square" rtlCol="0">
            <a:spAutoFit/>
          </a:bodyPr>
          <a:lstStyle/>
          <a:p>
            <a:r>
              <a:rPr lang="es-MX" b="1" dirty="0" smtClean="0">
                <a:solidFill>
                  <a:srgbClr val="FF0000"/>
                </a:solidFill>
              </a:rPr>
              <a:t>OBLIGACION DE PREVALIDAR Y AUTORIZACION DE SERVICIOS</a:t>
            </a:r>
            <a:endParaRPr lang="en-US" b="1" dirty="0">
              <a:solidFill>
                <a:srgbClr val="FF0000"/>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76672"/>
            <a:ext cx="8506237"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4869160"/>
            <a:ext cx="6057965"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44808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314" y="298981"/>
            <a:ext cx="8135371" cy="1977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43608" y="2492896"/>
            <a:ext cx="6984776" cy="646331"/>
          </a:xfrm>
          <a:prstGeom prst="rect">
            <a:avLst/>
          </a:prstGeom>
          <a:noFill/>
        </p:spPr>
        <p:txBody>
          <a:bodyPr wrap="square" rtlCol="0">
            <a:spAutoFit/>
          </a:bodyPr>
          <a:lstStyle/>
          <a:p>
            <a:pPr algn="ctr"/>
            <a:r>
              <a:rPr lang="es-MX" b="1" dirty="0" smtClean="0">
                <a:solidFill>
                  <a:srgbClr val="FF0000"/>
                </a:solidFill>
              </a:rPr>
              <a:t>Cambio la palabra REGLAMENTO por Requisitos que establezca el SAT</a:t>
            </a:r>
            <a:endParaRPr lang="en-US" b="1" dirty="0">
              <a:solidFill>
                <a:srgbClr val="FF0000"/>
              </a:solidFill>
            </a:endParaRPr>
          </a:p>
        </p:txBody>
      </p:sp>
      <p:sp>
        <p:nvSpPr>
          <p:cNvPr id="3" name="TextBox 2"/>
          <p:cNvSpPr txBox="1"/>
          <p:nvPr/>
        </p:nvSpPr>
        <p:spPr>
          <a:xfrm>
            <a:off x="504314" y="3284984"/>
            <a:ext cx="8280920" cy="1754326"/>
          </a:xfrm>
          <a:prstGeom prst="rect">
            <a:avLst/>
          </a:prstGeom>
          <a:noFill/>
        </p:spPr>
        <p:txBody>
          <a:bodyPr wrap="square" rtlCol="0">
            <a:spAutoFit/>
          </a:bodyPr>
          <a:lstStyle/>
          <a:p>
            <a:pPr algn="ctr"/>
            <a:r>
              <a:rPr lang="es-MX" sz="3600" b="1" dirty="0" smtClean="0">
                <a:solidFill>
                  <a:schemeClr val="bg2">
                    <a:lumMod val="50000"/>
                  </a:schemeClr>
                </a:solidFill>
              </a:rPr>
              <a:t>Cuando la entrada o salida de mercancías sea por </a:t>
            </a:r>
          </a:p>
          <a:p>
            <a:pPr algn="ctr"/>
            <a:r>
              <a:rPr lang="es-MX" sz="3600" b="1" dirty="0" smtClean="0">
                <a:solidFill>
                  <a:schemeClr val="bg2">
                    <a:lumMod val="50000"/>
                  </a:schemeClr>
                </a:solidFill>
              </a:rPr>
              <a:t>LUGAR DISTINTO</a:t>
            </a:r>
            <a:endParaRPr lang="en-US" sz="3600" b="1" dirty="0">
              <a:solidFill>
                <a:schemeClr val="bg2">
                  <a:lumMod val="50000"/>
                </a:schemeClr>
              </a:solidFill>
            </a:endParaRPr>
          </a:p>
        </p:txBody>
      </p:sp>
    </p:spTree>
    <p:extLst>
      <p:ext uri="{BB962C8B-B14F-4D97-AF65-F5344CB8AC3E}">
        <p14:creationId xmlns:p14="http://schemas.microsoft.com/office/powerpoint/2010/main" val="23021527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9980"/>
            <a:ext cx="9144000" cy="622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9552" y="188640"/>
            <a:ext cx="8064896" cy="369332"/>
          </a:xfrm>
          <a:prstGeom prst="rect">
            <a:avLst/>
          </a:prstGeom>
          <a:noFill/>
        </p:spPr>
        <p:txBody>
          <a:bodyPr wrap="square" rtlCol="0">
            <a:spAutoFit/>
          </a:bodyPr>
          <a:lstStyle/>
          <a:p>
            <a:r>
              <a:rPr lang="es-MX" b="1" dirty="0" smtClean="0">
                <a:solidFill>
                  <a:srgbClr val="C00000"/>
                </a:solidFill>
              </a:rPr>
              <a:t>Y SUS REPRESENTANTES EN TERRITORIO NACIONAL……</a:t>
            </a:r>
            <a:endParaRPr lang="en-US" b="1" dirty="0">
              <a:solidFill>
                <a:srgbClr val="C00000"/>
              </a:solidFill>
            </a:endParaRPr>
          </a:p>
        </p:txBody>
      </p:sp>
    </p:spTree>
    <p:extLst>
      <p:ext uri="{BB962C8B-B14F-4D97-AF65-F5344CB8AC3E}">
        <p14:creationId xmlns:p14="http://schemas.microsoft.com/office/powerpoint/2010/main" val="18130061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8402" y="404664"/>
            <a:ext cx="7056784" cy="461665"/>
          </a:xfrm>
          <a:prstGeom prst="rect">
            <a:avLst/>
          </a:prstGeom>
          <a:noFill/>
        </p:spPr>
        <p:txBody>
          <a:bodyPr wrap="square" rtlCol="0">
            <a:spAutoFit/>
          </a:bodyPr>
          <a:lstStyle/>
          <a:p>
            <a:r>
              <a:rPr lang="es-MX" sz="2400" b="1" dirty="0" smtClean="0"/>
              <a:t>Se adicionan las siguientes fracciones:</a:t>
            </a:r>
            <a:endParaRPr lang="en-US" sz="2400" b="1"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75" y="1229527"/>
            <a:ext cx="8931225" cy="43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291468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76872"/>
            <a:ext cx="8375589" cy="386177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75018" y="548680"/>
            <a:ext cx="5616624" cy="13234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s-MX" sz="4000" dirty="0" smtClean="0">
                <a:solidFill>
                  <a:schemeClr val="tx1"/>
                </a:solidFill>
              </a:rPr>
              <a:t>SOBRE DEPOSITO ANTE LA ADUANA</a:t>
            </a:r>
            <a:endParaRPr lang="en-US" sz="4000" dirty="0">
              <a:solidFill>
                <a:schemeClr val="tx1"/>
              </a:solidFill>
            </a:endParaRPr>
          </a:p>
        </p:txBody>
      </p:sp>
    </p:spTree>
    <p:extLst>
      <p:ext uri="{BB962C8B-B14F-4D97-AF65-F5344CB8AC3E}">
        <p14:creationId xmlns:p14="http://schemas.microsoft.com/office/powerpoint/2010/main" val="8058813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300163" y="-26988"/>
            <a:ext cx="7519987" cy="547688"/>
          </a:xfrm>
        </p:spPr>
        <p:txBody>
          <a:bodyPr/>
          <a:lstStyle/>
          <a:p>
            <a:pPr eaLnBrk="1" fontAlgn="auto" hangingPunct="1">
              <a:spcAft>
                <a:spcPts val="0"/>
              </a:spcAft>
              <a:defRPr/>
            </a:pPr>
            <a:r>
              <a:rPr lang="es-ES_tradnl" dirty="0" smtClean="0"/>
              <a:t/>
            </a:r>
            <a:br>
              <a:rPr lang="es-ES_tradnl" dirty="0" smtClean="0"/>
            </a:br>
            <a:r>
              <a:rPr lang="es-ES_tradnl" dirty="0" smtClean="0">
                <a:latin typeface="Arial" pitchFamily="34" charset="0"/>
                <a:cs typeface="Arial" pitchFamily="34" charset="0"/>
              </a:rPr>
              <a:t>2.-  Firma electrónica avanzada</a:t>
            </a:r>
            <a:endParaRPr lang="es-MX" dirty="0" smtClean="0">
              <a:latin typeface="Arial" pitchFamily="34" charset="0"/>
              <a:cs typeface="Arial" pitchFamily="34" charset="0"/>
            </a:endParaRPr>
          </a:p>
        </p:txBody>
      </p:sp>
      <p:sp>
        <p:nvSpPr>
          <p:cNvPr id="23555" name="Text Box 3"/>
          <p:cNvSpPr txBox="1">
            <a:spLocks noChangeArrowheads="1"/>
          </p:cNvSpPr>
          <p:nvPr/>
        </p:nvSpPr>
        <p:spPr bwMode="auto">
          <a:xfrm>
            <a:off x="177800" y="981075"/>
            <a:ext cx="885825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_tradnl" altLang="es-MX" sz="2000" b="1">
                <a:solidFill>
                  <a:srgbClr val="FF0000"/>
                </a:solidFill>
              </a:rPr>
              <a:t>Artículo 17-D…</a:t>
            </a:r>
          </a:p>
          <a:p>
            <a:pPr algn="just" eaLnBrk="1" hangingPunct="1"/>
            <a:r>
              <a:rPr lang="es-MX" altLang="es-MX" sz="2000">
                <a:solidFill>
                  <a:prstClr val="black"/>
                </a:solidFill>
              </a:rPr>
              <a:t>La comparecencia de las personas físicas a que se refiere el párrafo anterior, no podrá efectuarse mediante apoderado o representante legal, salvo en los casos establecidos a través de reglas de carácter general </a:t>
            </a:r>
            <a:r>
              <a:rPr lang="es-MX" altLang="es-MX" sz="2000" b="1">
                <a:solidFill>
                  <a:srgbClr val="FF0000"/>
                </a:solidFill>
              </a:rPr>
              <a:t>(cuando sea materialmente imposible la actuación directa de los contribuyentes interesados como incapaces y menores de edad, mexicanos que residen en el extranjero, condenados a penas privativas de libertad o personas enfermas que se encuentren hospitalizadas).</a:t>
            </a:r>
            <a:endParaRPr lang="es-ES_tradnl" altLang="es-MX" sz="2000" b="1">
              <a:solidFill>
                <a:srgbClr val="FF0000"/>
              </a:solidFill>
            </a:endParaRPr>
          </a:p>
        </p:txBody>
      </p:sp>
      <p:pic>
        <p:nvPicPr>
          <p:cNvPr id="23556" name="Picture 6" descr="http://www.siman.com.mx/App_Themes/siman3/img/screenshots/fullscreen/solcediFiel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3648075"/>
            <a:ext cx="40767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8" descr="http://4.bp.blogspot.com/-GXQ_CJJT5TE/TIphqc2QHGI/AAAAAAAAAPQ/ecHVwV1tzKA/s1600/firma-digit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81497" flipV="1">
            <a:off x="692150" y="4154488"/>
            <a:ext cx="3138488"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6461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692696"/>
            <a:ext cx="6840760" cy="2266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528" y="2852936"/>
            <a:ext cx="7056784" cy="2308324"/>
          </a:xfrm>
          <a:prstGeom prst="rect">
            <a:avLst/>
          </a:prstGeom>
          <a:noFill/>
        </p:spPr>
        <p:txBody>
          <a:bodyPr wrap="square" rtlCol="0">
            <a:spAutoFit/>
          </a:bodyPr>
          <a:lstStyle/>
          <a:p>
            <a:r>
              <a:rPr lang="es-MX" dirty="0" smtClean="0"/>
              <a:t>MERCANCIA EN DEPOSITO ANE LA ADUANA</a:t>
            </a:r>
          </a:p>
          <a:p>
            <a:endParaRPr lang="es-MX" dirty="0" smtClean="0"/>
          </a:p>
          <a:p>
            <a:r>
              <a:rPr lang="es-MX" dirty="0" smtClean="0"/>
              <a:t>Se crea la posibilidad de destinar la mercancía al Régimen de </a:t>
            </a:r>
            <a:r>
              <a:rPr lang="es-MX" b="1" dirty="0" smtClean="0">
                <a:solidFill>
                  <a:srgbClr val="FF0000"/>
                </a:solidFill>
              </a:rPr>
              <a:t>Recinto Fiscalizado Estratégico  </a:t>
            </a:r>
            <a:r>
              <a:rPr lang="es-MX" dirty="0" smtClean="0"/>
              <a:t>la cual haya estado en esa situación sin necesidad de extraerla….. </a:t>
            </a:r>
          </a:p>
          <a:p>
            <a:endParaRPr lang="es-MX" dirty="0"/>
          </a:p>
          <a:p>
            <a:r>
              <a:rPr lang="es-MX" dirty="0" smtClean="0"/>
              <a:t>En el mismo almacén … de mercancías que no tengan que cumplir MRRNA.</a:t>
            </a:r>
            <a:endParaRPr lang="en-US" dirty="0"/>
          </a:p>
        </p:txBody>
      </p:sp>
      <p:pic>
        <p:nvPicPr>
          <p:cNvPr id="17412" name="Picture 4" descr="http://2.fimagenes.com/i/2/9/97/am_519750_5404539_7018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28" y="5195802"/>
            <a:ext cx="1224136" cy="1442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54740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69" y="116632"/>
            <a:ext cx="7848872" cy="3539430"/>
          </a:xfrm>
          <a:prstGeom prst="rect">
            <a:avLst/>
          </a:prstGeom>
          <a:noFill/>
        </p:spPr>
        <p:txBody>
          <a:bodyPr wrap="square" rtlCol="0">
            <a:spAutoFit/>
          </a:bodyPr>
          <a:lstStyle/>
          <a:p>
            <a:pPr algn="r"/>
            <a:r>
              <a:rPr lang="es-MX" sz="3200" b="1" dirty="0" smtClean="0">
                <a:solidFill>
                  <a:srgbClr val="FF0000"/>
                </a:solidFill>
              </a:rPr>
              <a:t>Articulo 28 MERCANCIA EXTRAVIADA:</a:t>
            </a:r>
          </a:p>
          <a:p>
            <a:pPr algn="r"/>
            <a:endParaRPr lang="es-MX" sz="3200" dirty="0"/>
          </a:p>
          <a:p>
            <a:pPr algn="r"/>
            <a:r>
              <a:rPr lang="es-MX" sz="3200" dirty="0" smtClean="0"/>
              <a:t>Se considerará EXTRAVIADA….</a:t>
            </a:r>
          </a:p>
          <a:p>
            <a:pPr algn="r"/>
            <a:r>
              <a:rPr lang="es-MX" sz="3200" dirty="0" smtClean="0"/>
              <a:t>Cuando transcurran 5 días…. </a:t>
            </a:r>
          </a:p>
          <a:p>
            <a:pPr algn="r"/>
            <a:r>
              <a:rPr lang="es-MX" sz="3200" dirty="0" smtClean="0"/>
              <a:t>Antes decía 3 días…</a:t>
            </a:r>
          </a:p>
          <a:p>
            <a:pPr algn="r"/>
            <a:endParaRPr lang="es-MX" sz="3200" dirty="0"/>
          </a:p>
          <a:p>
            <a:pPr algn="r"/>
            <a:endParaRPr lang="en-US" sz="3200" dirty="0"/>
          </a:p>
        </p:txBody>
      </p:sp>
      <p:pic>
        <p:nvPicPr>
          <p:cNvPr id="18434" name="Picture 2" descr="http://www.tranviademurcia.es/Files/logo-objetos-perdid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284984"/>
            <a:ext cx="4608004"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745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64704"/>
            <a:ext cx="8640960"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1448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764704"/>
            <a:ext cx="8496944" cy="2261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9552" y="219998"/>
            <a:ext cx="7056784" cy="461665"/>
          </a:xfrm>
          <a:prstGeom prst="rect">
            <a:avLst/>
          </a:prstGeom>
          <a:noFill/>
        </p:spPr>
        <p:txBody>
          <a:bodyPr wrap="square" rtlCol="0">
            <a:spAutoFit/>
          </a:bodyPr>
          <a:lstStyle/>
          <a:p>
            <a:r>
              <a:rPr lang="es-MX" sz="2400" b="1" dirty="0" smtClean="0"/>
              <a:t>Despacho Aduanero cambia la definición</a:t>
            </a:r>
            <a:r>
              <a:rPr lang="es-MX" sz="2400" dirty="0" smtClean="0"/>
              <a:t>:</a:t>
            </a:r>
            <a:endParaRPr lang="en-US" sz="2400" dirty="0"/>
          </a:p>
        </p:txBody>
      </p:sp>
      <p:sp>
        <p:nvSpPr>
          <p:cNvPr id="3" name="TextBox 2"/>
          <p:cNvSpPr txBox="1"/>
          <p:nvPr/>
        </p:nvSpPr>
        <p:spPr>
          <a:xfrm>
            <a:off x="4932040" y="3025726"/>
            <a:ext cx="4248472" cy="646331"/>
          </a:xfrm>
          <a:prstGeom prst="rect">
            <a:avLst/>
          </a:prstGeom>
          <a:noFill/>
        </p:spPr>
        <p:txBody>
          <a:bodyPr wrap="square" rtlCol="0">
            <a:spAutoFit/>
          </a:bodyPr>
          <a:lstStyle/>
          <a:p>
            <a:r>
              <a:rPr lang="es-MX" dirty="0" smtClean="0"/>
              <a:t> </a:t>
            </a:r>
            <a:r>
              <a:rPr lang="es-MX" b="1" dirty="0" smtClean="0"/>
              <a:t>Y …quienes </a:t>
            </a:r>
            <a:r>
              <a:rPr lang="es-MX" b="1" u="sng" dirty="0" smtClean="0">
                <a:solidFill>
                  <a:srgbClr val="FFFF00"/>
                </a:solidFill>
              </a:rPr>
              <a:t>introducen o extraen </a:t>
            </a:r>
          </a:p>
          <a:p>
            <a:r>
              <a:rPr lang="es-MX" b="1" dirty="0" smtClean="0"/>
              <a:t>mercancías del Territorio Nacional…</a:t>
            </a:r>
            <a:endParaRPr lang="en-US" b="1" dirty="0"/>
          </a:p>
        </p:txBody>
      </p:sp>
      <p:sp>
        <p:nvSpPr>
          <p:cNvPr id="4" name="TextBox 3"/>
          <p:cNvSpPr txBox="1"/>
          <p:nvPr/>
        </p:nvSpPr>
        <p:spPr>
          <a:xfrm>
            <a:off x="107504" y="4022805"/>
            <a:ext cx="4428492" cy="1754326"/>
          </a:xfrm>
          <a:prstGeom prst="rect">
            <a:avLst/>
          </a:prstGeom>
          <a:noFill/>
        </p:spPr>
        <p:txBody>
          <a:bodyPr wrap="square" rtlCol="0">
            <a:spAutoFit/>
          </a:bodyPr>
          <a:lstStyle/>
          <a:p>
            <a:pPr algn="r"/>
            <a:r>
              <a:rPr lang="es-MX" b="1" dirty="0" smtClean="0"/>
              <a:t>Así como los A.A. </a:t>
            </a:r>
            <a:r>
              <a:rPr lang="es-MX" b="1" u="sng" dirty="0" smtClean="0"/>
              <a:t>utilizando el SEA</a:t>
            </a:r>
          </a:p>
          <a:p>
            <a:pPr algn="r"/>
            <a:endParaRPr lang="es-MX" b="1" dirty="0"/>
          </a:p>
          <a:p>
            <a:pPr algn="r"/>
            <a:r>
              <a:rPr lang="es-MX" b="1" dirty="0"/>
              <a:t> </a:t>
            </a:r>
            <a:r>
              <a:rPr lang="es-MX" b="1" dirty="0" smtClean="0"/>
              <a:t>El SAT </a:t>
            </a:r>
            <a:r>
              <a:rPr lang="es-MX" b="1" dirty="0"/>
              <a:t>mediante Reglas determinará lo </a:t>
            </a:r>
            <a:r>
              <a:rPr lang="es-MX" b="1" dirty="0" smtClean="0"/>
              <a:t>procedente cuando existan contingencias derivadas de caso fortuito o fuerza mayor el. </a:t>
            </a:r>
            <a:endParaRPr lang="en-US" b="1" dirty="0"/>
          </a:p>
        </p:txBody>
      </p:sp>
      <p:pic>
        <p:nvPicPr>
          <p:cNvPr id="20485" name="Picture 5" descr="http://www.i-xport.com/img/vu/facturaelectronica_3.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789040"/>
            <a:ext cx="3560076" cy="2497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622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40439"/>
            <a:ext cx="8640960" cy="1569660"/>
          </a:xfrm>
          <a:prstGeom prst="rect">
            <a:avLst/>
          </a:prstGeom>
          <a:noFill/>
        </p:spPr>
        <p:txBody>
          <a:bodyPr wrap="square" rtlCol="0">
            <a:spAutoFit/>
          </a:bodyPr>
          <a:lstStyle/>
          <a:p>
            <a:pPr algn="just"/>
            <a:r>
              <a:rPr lang="es-MX" sz="2400" b="1" dirty="0" smtClean="0">
                <a:solidFill>
                  <a:srgbClr val="FFFF00"/>
                </a:solidFill>
              </a:rPr>
              <a:t>Artículo 36 </a:t>
            </a:r>
            <a:r>
              <a:rPr lang="es-MX" sz="2400" b="1" dirty="0" smtClean="0"/>
              <a:t>se minimiza o contrae…. </a:t>
            </a:r>
            <a:r>
              <a:rPr lang="es-MX" sz="2400" b="1" dirty="0"/>
              <a:t>Pero es sustituido por el artículo </a:t>
            </a:r>
            <a:r>
              <a:rPr lang="es-MX" sz="2400" b="1" u="sng" dirty="0">
                <a:solidFill>
                  <a:srgbClr val="FFFF00"/>
                </a:solidFill>
              </a:rPr>
              <a:t>36-A</a:t>
            </a:r>
            <a:r>
              <a:rPr lang="es-MX" sz="2400" b="1" dirty="0" smtClean="0">
                <a:solidFill>
                  <a:srgbClr val="FFFF00"/>
                </a:solidFill>
              </a:rPr>
              <a:t>.</a:t>
            </a:r>
            <a:endParaRPr lang="es-MX" sz="2400" b="1" dirty="0">
              <a:solidFill>
                <a:srgbClr val="FFFF00"/>
              </a:solidFill>
            </a:endParaRPr>
          </a:p>
          <a:p>
            <a:pPr algn="just"/>
            <a:endParaRPr lang="es-MX" sz="2400" b="1" dirty="0" smtClean="0"/>
          </a:p>
          <a:p>
            <a:pPr algn="just"/>
            <a:r>
              <a:rPr lang="es-MX" sz="2400" b="1" dirty="0" smtClean="0"/>
              <a:t>Se traduce la obligación de tramitar el Despacho…. </a:t>
            </a:r>
          </a:p>
        </p:txBody>
      </p:sp>
      <p:sp>
        <p:nvSpPr>
          <p:cNvPr id="3" name="TextBox 2"/>
          <p:cNvSpPr txBox="1"/>
          <p:nvPr/>
        </p:nvSpPr>
        <p:spPr>
          <a:xfrm>
            <a:off x="313380" y="1772816"/>
            <a:ext cx="8651107" cy="2304256"/>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just"/>
            <a:r>
              <a:rPr lang="es-MX" sz="2400" dirty="0" smtClean="0"/>
              <a:t>Se establece la obligación tramitar y contar con cualquier documento anexo al PEDIMENTO (Factura, C.O., documentos de transporte , cumplimiento de MRRNA y o cualquier otro </a:t>
            </a:r>
            <a:r>
              <a:rPr lang="es-MX" sz="2400" b="1" dirty="0" smtClean="0"/>
              <a:t>EN </a:t>
            </a:r>
            <a:r>
              <a:rPr lang="es-MX" sz="2400" b="1" u="sng" dirty="0" smtClean="0">
                <a:solidFill>
                  <a:srgbClr val="FFFF00"/>
                </a:solidFill>
              </a:rPr>
              <a:t>DOCUMENTO ELECTRÓNICO O DIGITALIZADO</a:t>
            </a:r>
            <a:r>
              <a:rPr lang="es-MX" sz="2400" dirty="0" smtClean="0"/>
              <a:t>. Se deberá tener el </a:t>
            </a:r>
            <a:r>
              <a:rPr lang="es-MX" sz="2400" b="1" u="sng" dirty="0" smtClean="0"/>
              <a:t>acuse </a:t>
            </a:r>
            <a:r>
              <a:rPr lang="es-MX" sz="2400" dirty="0" smtClean="0"/>
              <a:t>conforme al cual se tendrá por transmitida y presentada.</a:t>
            </a:r>
            <a:endParaRPr lang="en-US" sz="2400" dirty="0"/>
          </a:p>
        </p:txBody>
      </p:sp>
      <p:sp>
        <p:nvSpPr>
          <p:cNvPr id="4" name="TextBox 3"/>
          <p:cNvSpPr txBox="1"/>
          <p:nvPr/>
        </p:nvSpPr>
        <p:spPr>
          <a:xfrm>
            <a:off x="323528" y="4509120"/>
            <a:ext cx="3888432" cy="923330"/>
          </a:xfrm>
          <a:prstGeom prst="rect">
            <a:avLst/>
          </a:prstGeom>
          <a:solidFill>
            <a:schemeClr val="bg2"/>
          </a:solidFill>
        </p:spPr>
        <p:txBody>
          <a:bodyPr wrap="square" rtlCol="0">
            <a:spAutoFit/>
          </a:bodyPr>
          <a:lstStyle/>
          <a:p>
            <a:pPr algn="just"/>
            <a:r>
              <a:rPr lang="es-MX" b="1" dirty="0" smtClean="0"/>
              <a:t>Tal vez se intenta que mas adelante el COVE y la Factura sean lo mismo</a:t>
            </a:r>
            <a:r>
              <a:rPr lang="es-MX" dirty="0" smtClean="0"/>
              <a:t>.</a:t>
            </a:r>
            <a:endParaRPr lang="en-US" dirty="0"/>
          </a:p>
        </p:txBody>
      </p:sp>
      <p:pic>
        <p:nvPicPr>
          <p:cNvPr id="21506" name="Picture 2" descr="http://www.i-xport.com/img/vu/vu.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864" y="4298084"/>
            <a:ext cx="4392488" cy="2268731"/>
          </a:xfrm>
          <a:prstGeom prst="rect">
            <a:avLst/>
          </a:prstGeom>
        </p:spPr>
        <p:style>
          <a:lnRef idx="0">
            <a:schemeClr val="accent2"/>
          </a:lnRef>
          <a:fillRef idx="3">
            <a:schemeClr val="accent2"/>
          </a:fillRef>
          <a:effectRef idx="3">
            <a:schemeClr val="accent2"/>
          </a:effectRef>
          <a:fontRef idx="minor">
            <a:schemeClr val="lt1"/>
          </a:fontRef>
        </p:style>
      </p:pic>
    </p:spTree>
    <p:extLst>
      <p:ext uri="{BB962C8B-B14F-4D97-AF65-F5344CB8AC3E}">
        <p14:creationId xmlns:p14="http://schemas.microsoft.com/office/powerpoint/2010/main" val="283821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78353"/>
            <a:ext cx="6408712" cy="830997"/>
          </a:xfrm>
          <a:prstGeom prst="rect">
            <a:avLst/>
          </a:prstGeom>
          <a:noFill/>
        </p:spPr>
        <p:txBody>
          <a:bodyPr wrap="square" rtlCol="0">
            <a:spAutoFit/>
          </a:bodyPr>
          <a:lstStyle/>
          <a:p>
            <a:pPr algn="just"/>
            <a:r>
              <a:rPr lang="es-MX" sz="2400" b="1" dirty="0" smtClean="0">
                <a:solidFill>
                  <a:srgbClr val="C00000"/>
                </a:solidFill>
              </a:rPr>
              <a:t>Artículo 40.- REPRESENTANTE AUTORIZADO PARA TRAMITAR DESPACHO.</a:t>
            </a:r>
            <a:endParaRPr lang="en-US" sz="2400" b="1" dirty="0">
              <a:solidFill>
                <a:srgbClr val="C00000"/>
              </a:solidFill>
            </a:endParaRPr>
          </a:p>
        </p:txBody>
      </p:sp>
      <p:sp>
        <p:nvSpPr>
          <p:cNvPr id="3" name="TextBox 2"/>
          <p:cNvSpPr txBox="1"/>
          <p:nvPr/>
        </p:nvSpPr>
        <p:spPr>
          <a:xfrm>
            <a:off x="0" y="1139543"/>
            <a:ext cx="9144000" cy="2431435"/>
          </a:xfrm>
          <a:prstGeom prst="rect">
            <a:avLst/>
          </a:prstGeom>
          <a:solidFill>
            <a:srgbClr val="99FF33"/>
          </a:solidFill>
        </p:spPr>
        <p:style>
          <a:lnRef idx="0">
            <a:scrgbClr r="0" g="0" b="0"/>
          </a:lnRef>
          <a:fillRef idx="1002">
            <a:schemeClr val="lt2"/>
          </a:fillRef>
          <a:effectRef idx="0">
            <a:scrgbClr r="0" g="0" b="0"/>
          </a:effectRef>
          <a:fontRef idx="major"/>
        </p:style>
        <p:txBody>
          <a:bodyPr wrap="square" rtlCol="0">
            <a:spAutoFit/>
          </a:bodyPr>
          <a:lstStyle/>
          <a:p>
            <a:pPr algn="just"/>
            <a:r>
              <a:rPr lang="es-MX" sz="2400" b="1" dirty="0" smtClean="0"/>
              <a:t>Se crea la posibilidad u opción de realizar el despacho de mercancías por </a:t>
            </a:r>
            <a:r>
              <a:rPr lang="es-MX" sz="3200" b="1" dirty="0" smtClean="0">
                <a:solidFill>
                  <a:srgbClr val="FF0000"/>
                </a:solidFill>
              </a:rPr>
              <a:t>IMPORTADORES, EXPORTADORES </a:t>
            </a:r>
            <a:r>
              <a:rPr lang="es-MX" sz="2400" b="1" dirty="0" smtClean="0"/>
              <a:t>o por conducto de AGENTES ADUANALES.</a:t>
            </a:r>
          </a:p>
          <a:p>
            <a:pPr algn="just"/>
            <a:endParaRPr lang="es-MX" sz="2400" b="1" dirty="0" smtClean="0"/>
          </a:p>
          <a:p>
            <a:pPr algn="just"/>
            <a:r>
              <a:rPr lang="es-MX" sz="2400" b="1" dirty="0" smtClean="0"/>
              <a:t>Las personas morales podrán realizar el despacho a través de su </a:t>
            </a:r>
            <a:r>
              <a:rPr lang="es-MX" sz="2400" b="1" dirty="0" smtClean="0">
                <a:solidFill>
                  <a:srgbClr val="FF0000"/>
                </a:solidFill>
              </a:rPr>
              <a:t>REPRESENTANTE LEGAL…</a:t>
            </a:r>
            <a:endParaRPr lang="en-US" sz="2400" b="1" dirty="0">
              <a:solidFill>
                <a:srgbClr val="FF0000"/>
              </a:solidFill>
            </a:endParaRPr>
          </a:p>
        </p:txBody>
      </p:sp>
      <p:sp>
        <p:nvSpPr>
          <p:cNvPr id="4" name="TextBox 3"/>
          <p:cNvSpPr txBox="1"/>
          <p:nvPr/>
        </p:nvSpPr>
        <p:spPr>
          <a:xfrm>
            <a:off x="5264909" y="4839543"/>
            <a:ext cx="1800200" cy="646331"/>
          </a:xfrm>
          <a:prstGeom prst="rect">
            <a:avLst/>
          </a:prstGeom>
          <a:noFill/>
        </p:spPr>
        <p:txBody>
          <a:bodyPr wrap="square" rtlCol="0">
            <a:spAutoFit/>
          </a:bodyPr>
          <a:lstStyle/>
          <a:p>
            <a:r>
              <a:rPr lang="es-MX" b="1" i="1" dirty="0" smtClean="0"/>
              <a:t>FALTA TIEMPO PARA ESO…..</a:t>
            </a:r>
            <a:endParaRPr lang="en-US" b="1" i="1"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4203422"/>
            <a:ext cx="4211960" cy="2564904"/>
          </a:xfrm>
          <a:prstGeom prst="rect">
            <a:avLst/>
          </a:prstGeom>
        </p:spPr>
      </p:pic>
    </p:spTree>
    <p:extLst>
      <p:ext uri="{BB962C8B-B14F-4D97-AF65-F5344CB8AC3E}">
        <p14:creationId xmlns:p14="http://schemas.microsoft.com/office/powerpoint/2010/main" val="2393043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619672" y="764704"/>
            <a:ext cx="6125138" cy="4752528"/>
          </a:xfrm>
          <a:prstGeom prst="rect">
            <a:avLst/>
          </a:prstGeom>
        </p:spPr>
      </p:pic>
    </p:spTree>
    <p:extLst>
      <p:ext uri="{BB962C8B-B14F-4D97-AF65-F5344CB8AC3E}">
        <p14:creationId xmlns:p14="http://schemas.microsoft.com/office/powerpoint/2010/main" val="3679716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ramirezesteves.files.wordpress.com/2010/05/persona-fisica-o-persona-mor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5313" y="3341456"/>
            <a:ext cx="3247610" cy="29234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50232" y="714655"/>
            <a:ext cx="4158461" cy="57606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MX" sz="2400" b="1" dirty="0" smtClean="0">
                <a:solidFill>
                  <a:schemeClr val="tx1"/>
                </a:solidFill>
              </a:rPr>
              <a:t>DESPACHO DE MERCANCIAS</a:t>
            </a:r>
            <a:endParaRPr lang="en-US" sz="2400" b="1" dirty="0">
              <a:solidFill>
                <a:schemeClr val="tx1"/>
              </a:solidFill>
            </a:endParaRPr>
          </a:p>
        </p:txBody>
      </p:sp>
      <p:sp>
        <p:nvSpPr>
          <p:cNvPr id="12" name="Rectangle 11"/>
          <p:cNvSpPr/>
          <p:nvPr/>
        </p:nvSpPr>
        <p:spPr>
          <a:xfrm>
            <a:off x="1567455" y="1717397"/>
            <a:ext cx="2592288"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PERSONAS MORALES</a:t>
            </a:r>
            <a:endParaRPr lang="en-US" dirty="0"/>
          </a:p>
        </p:txBody>
      </p:sp>
      <p:sp>
        <p:nvSpPr>
          <p:cNvPr id="14" name="Rectangle 13"/>
          <p:cNvSpPr/>
          <p:nvPr/>
        </p:nvSpPr>
        <p:spPr>
          <a:xfrm>
            <a:off x="451331" y="3013541"/>
            <a:ext cx="2258751"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t>IMPORTACIONES</a:t>
            </a:r>
            <a:endParaRPr lang="en-US" b="1" dirty="0"/>
          </a:p>
        </p:txBody>
      </p:sp>
      <p:sp>
        <p:nvSpPr>
          <p:cNvPr id="15" name="Rectangle 14"/>
          <p:cNvSpPr/>
          <p:nvPr/>
        </p:nvSpPr>
        <p:spPr>
          <a:xfrm>
            <a:off x="3163765" y="3013541"/>
            <a:ext cx="2256117"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t>EXPORTACIONES</a:t>
            </a:r>
            <a:endParaRPr lang="en-US" b="1" dirty="0"/>
          </a:p>
        </p:txBody>
      </p:sp>
      <p:sp>
        <p:nvSpPr>
          <p:cNvPr id="16" name="Rectangle 15"/>
          <p:cNvSpPr/>
          <p:nvPr/>
        </p:nvSpPr>
        <p:spPr>
          <a:xfrm>
            <a:off x="1733319" y="4309685"/>
            <a:ext cx="2592288"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REPRESENTANTES LEGALES</a:t>
            </a:r>
            <a:endParaRPr lang="en-US" dirty="0"/>
          </a:p>
        </p:txBody>
      </p:sp>
      <p:cxnSp>
        <p:nvCxnSpPr>
          <p:cNvPr id="18" name="Straight Arrow Connector 17"/>
          <p:cNvCxnSpPr/>
          <p:nvPr/>
        </p:nvCxnSpPr>
        <p:spPr>
          <a:xfrm flipH="1">
            <a:off x="2012587" y="2581493"/>
            <a:ext cx="72008" cy="3212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777818" y="2581493"/>
            <a:ext cx="144016" cy="3925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596763" y="3733621"/>
            <a:ext cx="288032" cy="4652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008953" y="3805628"/>
            <a:ext cx="219658" cy="3932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419882" y="1254126"/>
            <a:ext cx="3024336" cy="1015663"/>
          </a:xfrm>
          <a:prstGeom prst="rect">
            <a:avLst/>
          </a:prstGeom>
          <a:solidFill>
            <a:schemeClr val="accent1">
              <a:lumMod val="40000"/>
              <a:lumOff val="60000"/>
            </a:schemeClr>
          </a:solidFill>
        </p:spPr>
        <p:txBody>
          <a:bodyPr wrap="square" rtlCol="0">
            <a:spAutoFit/>
          </a:bodyPr>
          <a:lstStyle/>
          <a:p>
            <a:pPr algn="ctr"/>
            <a:r>
              <a:rPr lang="es-MX" sz="2000" b="1" dirty="0" smtClean="0">
                <a:solidFill>
                  <a:schemeClr val="accent3">
                    <a:lumMod val="75000"/>
                  </a:schemeClr>
                </a:solidFill>
              </a:rPr>
              <a:t>PARA LAS PERSONAS FISICAS AUN NO SE CONTEMPLA</a:t>
            </a:r>
            <a:r>
              <a:rPr lang="es-MX" sz="1200" b="1" dirty="0" smtClean="0">
                <a:solidFill>
                  <a:schemeClr val="accent3">
                    <a:lumMod val="75000"/>
                  </a:schemeClr>
                </a:solidFill>
              </a:rPr>
              <a:t>….</a:t>
            </a:r>
            <a:endParaRPr lang="en-US" sz="1200" b="1" dirty="0">
              <a:solidFill>
                <a:schemeClr val="accent3">
                  <a:lumMod val="75000"/>
                </a:schemeClr>
              </a:solidFill>
            </a:endParaRPr>
          </a:p>
        </p:txBody>
      </p:sp>
    </p:spTree>
    <p:extLst>
      <p:ext uri="{BB962C8B-B14F-4D97-AF65-F5344CB8AC3E}">
        <p14:creationId xmlns:p14="http://schemas.microsoft.com/office/powerpoint/2010/main" val="700837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6632"/>
            <a:ext cx="9144000" cy="6647974"/>
          </a:xfrm>
          <a:prstGeom prst="rect">
            <a:avLst/>
          </a:prstGeom>
        </p:spPr>
        <p:txBody>
          <a:bodyPr wrap="square">
            <a:spAutoFit/>
          </a:bodyPr>
          <a:lstStyle/>
          <a:p>
            <a:r>
              <a:rPr lang="es-ES" sz="1600" b="1" dirty="0"/>
              <a:t>ARTICULO 40. </a:t>
            </a:r>
            <a:r>
              <a:rPr lang="es-ES" sz="1600" dirty="0"/>
              <a:t>Los trámites relacionados con el despacho de las mercancías se promoverán por los importadores o exportadores o por conducto de los agentes aduanales que actúen como sus consignatarios o mandatarios</a:t>
            </a:r>
            <a:r>
              <a:rPr lang="es-ES" sz="1600" dirty="0" smtClean="0"/>
              <a:t>.</a:t>
            </a:r>
          </a:p>
          <a:p>
            <a:endParaRPr lang="en-US" sz="1600" dirty="0"/>
          </a:p>
          <a:p>
            <a:r>
              <a:rPr lang="es-ES" sz="1600" dirty="0"/>
              <a:t>Las personas morales que promuevan el despacho de las mercancías sin la intervención de un agente aduanal, tendrán la obligación de realizar el despacho aduanero a través de su </a:t>
            </a:r>
            <a:r>
              <a:rPr lang="es-ES" sz="1600" b="1" dirty="0"/>
              <a:t>representante legal</a:t>
            </a:r>
            <a:r>
              <a:rPr lang="es-ES" sz="1600" dirty="0"/>
              <a:t>, mismo que deberán acreditar ante el Servicio de Administración Tributaria, en los términos y condiciones que se establezcan en el Reglamento. </a:t>
            </a:r>
            <a:endParaRPr lang="es-ES" sz="1600" dirty="0" smtClean="0"/>
          </a:p>
          <a:p>
            <a:endParaRPr lang="es-ES" sz="1600" dirty="0"/>
          </a:p>
          <a:p>
            <a:r>
              <a:rPr lang="es-ES" sz="1600" dirty="0" smtClean="0"/>
              <a:t>Dicho </a:t>
            </a:r>
            <a:r>
              <a:rPr lang="es-ES" sz="1600" dirty="0"/>
              <a:t>representante cuando menos deberá reunir los siguientes requisitos</a:t>
            </a:r>
            <a:r>
              <a:rPr lang="es-ES" sz="1600" dirty="0" smtClean="0"/>
              <a:t>:</a:t>
            </a:r>
          </a:p>
          <a:p>
            <a:endParaRPr lang="en-US" sz="2000" dirty="0"/>
          </a:p>
          <a:p>
            <a:r>
              <a:rPr lang="es-ES" sz="2000" b="1" dirty="0" smtClean="0">
                <a:solidFill>
                  <a:srgbClr val="FFFF00"/>
                </a:solidFill>
              </a:rPr>
              <a:t>a)Ser </a:t>
            </a:r>
            <a:r>
              <a:rPr lang="es-ES" sz="2000" b="1" dirty="0">
                <a:solidFill>
                  <a:srgbClr val="FFFF00"/>
                </a:solidFill>
              </a:rPr>
              <a:t>persona física y estar al corriente en el cumplimiento de sus obligaciones fiscales.</a:t>
            </a:r>
            <a:endParaRPr lang="en-US" sz="2000" b="1" dirty="0">
              <a:solidFill>
                <a:srgbClr val="FFFF00"/>
              </a:solidFill>
            </a:endParaRPr>
          </a:p>
          <a:p>
            <a:r>
              <a:rPr lang="es-ES" sz="2000" b="1" dirty="0" smtClean="0">
                <a:solidFill>
                  <a:srgbClr val="FFFF00"/>
                </a:solidFill>
              </a:rPr>
              <a:t>b)Ser </a:t>
            </a:r>
            <a:r>
              <a:rPr lang="es-ES" sz="2000" b="1" dirty="0">
                <a:solidFill>
                  <a:srgbClr val="FFFF00"/>
                </a:solidFill>
              </a:rPr>
              <a:t>de nacionalidad mexicana.</a:t>
            </a:r>
            <a:endParaRPr lang="en-US" sz="2000" b="1" dirty="0">
              <a:solidFill>
                <a:srgbClr val="FFFF00"/>
              </a:solidFill>
            </a:endParaRPr>
          </a:p>
          <a:p>
            <a:r>
              <a:rPr lang="es-ES" sz="2000" b="1" dirty="0" smtClean="0">
                <a:solidFill>
                  <a:srgbClr val="FFFF00"/>
                </a:solidFill>
              </a:rPr>
              <a:t>c)Acreditar </a:t>
            </a:r>
            <a:r>
              <a:rPr lang="es-ES" sz="2000" b="1" dirty="0">
                <a:solidFill>
                  <a:srgbClr val="FFFF00"/>
                </a:solidFill>
              </a:rPr>
              <a:t>la existencia de una relación laboral con el importador o exportador.</a:t>
            </a:r>
            <a:endParaRPr lang="en-US" sz="2000" b="1" dirty="0">
              <a:solidFill>
                <a:srgbClr val="FFFF00"/>
              </a:solidFill>
            </a:endParaRPr>
          </a:p>
          <a:p>
            <a:r>
              <a:rPr lang="es-ES" sz="2000" b="1" dirty="0" smtClean="0">
                <a:solidFill>
                  <a:srgbClr val="FFFF00"/>
                </a:solidFill>
              </a:rPr>
              <a:t>d)Acreditar </a:t>
            </a:r>
            <a:r>
              <a:rPr lang="es-ES" sz="2000" b="1" dirty="0">
                <a:solidFill>
                  <a:srgbClr val="FFFF00"/>
                </a:solidFill>
              </a:rPr>
              <a:t>experiencia o conocimientos en materia de comercio exterior.</a:t>
            </a:r>
            <a:endParaRPr lang="en-US" sz="2000" b="1" dirty="0">
              <a:solidFill>
                <a:srgbClr val="FFFF00"/>
              </a:solidFill>
            </a:endParaRPr>
          </a:p>
          <a:p>
            <a:endParaRPr lang="es-ES" sz="1600" dirty="0" smtClean="0"/>
          </a:p>
          <a:p>
            <a:r>
              <a:rPr lang="es-ES" sz="1600" dirty="0" smtClean="0"/>
              <a:t>Las </a:t>
            </a:r>
            <a:r>
              <a:rPr lang="es-ES" sz="1600" dirty="0"/>
              <a:t>personas físicas que promuevan el despacho de las mercancías sin la intervención de un agente aduanal, deberán cumplir con los requisitos y condiciones que se establezcan en el Reglamento</a:t>
            </a:r>
            <a:r>
              <a:rPr lang="es-ES" sz="1600" dirty="0" smtClean="0"/>
              <a:t>.</a:t>
            </a:r>
          </a:p>
          <a:p>
            <a:endParaRPr lang="en-US" sz="1600" dirty="0"/>
          </a:p>
          <a:p>
            <a:r>
              <a:rPr lang="es-ES" sz="1600" dirty="0"/>
              <a:t>Los importadores y exportadores que opten por despachar las mercancías, así como los agentes aduanales cuando actúen como sus consignatarios o mandatarios, deberán cumplir las obligaciones consignadas en la presente Ley, relativas al despacho aduanero.</a:t>
            </a:r>
            <a:endParaRPr lang="en-US" sz="1600" dirty="0"/>
          </a:p>
        </p:txBody>
      </p:sp>
    </p:spTree>
    <p:extLst>
      <p:ext uri="{BB962C8B-B14F-4D97-AF65-F5344CB8AC3E}">
        <p14:creationId xmlns:p14="http://schemas.microsoft.com/office/powerpoint/2010/main" val="47391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negocioaz.com/wp-content/uploads/2012/09/representante-comercial-1-254x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588" y="1952833"/>
            <a:ext cx="2427204" cy="38164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6692" y="249082"/>
            <a:ext cx="7079604" cy="1384995"/>
          </a:xfrm>
          <a:prstGeom prst="rect">
            <a:avLst/>
          </a:prstGeom>
          <a:noFill/>
        </p:spPr>
        <p:txBody>
          <a:bodyPr wrap="square" rtlCol="0">
            <a:spAutoFit/>
          </a:bodyPr>
          <a:lstStyle/>
          <a:p>
            <a:r>
              <a:rPr lang="es-MX" sz="2800" dirty="0" smtClean="0">
                <a:solidFill>
                  <a:srgbClr val="00B050"/>
                </a:solidFill>
              </a:rPr>
              <a:t>El </a:t>
            </a:r>
            <a:r>
              <a:rPr lang="es-MX" sz="2800" b="1" u="sng" dirty="0" smtClean="0">
                <a:solidFill>
                  <a:srgbClr val="00B050"/>
                </a:solidFill>
              </a:rPr>
              <a:t>Representante legal </a:t>
            </a:r>
            <a:r>
              <a:rPr lang="es-MX" sz="2800" dirty="0" smtClean="0">
                <a:solidFill>
                  <a:srgbClr val="00B050"/>
                </a:solidFill>
              </a:rPr>
              <a:t>de las PERSONAS MORALES deberá cumplir cuando menos con lo siguiente, ser: </a:t>
            </a:r>
            <a:r>
              <a:rPr lang="es-MX" sz="2800" b="1" dirty="0" smtClean="0"/>
              <a:t>Artículo 40</a:t>
            </a:r>
            <a:endParaRPr lang="en-US" sz="2800" b="1" dirty="0"/>
          </a:p>
        </p:txBody>
      </p:sp>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53506">
            <a:off x="3257527" y="4555831"/>
            <a:ext cx="3869815" cy="1452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699792" y="2110524"/>
            <a:ext cx="5472608" cy="1754326"/>
          </a:xfrm>
          <a:prstGeom prst="rect">
            <a:avLst/>
          </a:prstGeom>
          <a:noFill/>
        </p:spPr>
        <p:txBody>
          <a:bodyPr wrap="square" rtlCol="0">
            <a:spAutoFit/>
          </a:bodyPr>
          <a:lstStyle/>
          <a:p>
            <a:pPr marL="342900" indent="-342900">
              <a:buFont typeface="Wingdings" pitchFamily="2" charset="2"/>
              <a:buChar char="ü"/>
            </a:pPr>
            <a:r>
              <a:rPr lang="es-MX" dirty="0" smtClean="0">
                <a:solidFill>
                  <a:schemeClr val="accent4"/>
                </a:solidFill>
              </a:rPr>
              <a:t>PERSONA FISICA AL CORRIENTE DE SUS O.F.</a:t>
            </a:r>
          </a:p>
          <a:p>
            <a:pPr marL="342900" indent="-342900">
              <a:buFont typeface="Wingdings" pitchFamily="2" charset="2"/>
              <a:buChar char="ü"/>
            </a:pPr>
            <a:r>
              <a:rPr lang="es-MX" dirty="0" smtClean="0">
                <a:solidFill>
                  <a:schemeClr val="accent4"/>
                </a:solidFill>
              </a:rPr>
              <a:t>MEXICANO</a:t>
            </a:r>
          </a:p>
          <a:p>
            <a:pPr marL="342900" indent="-342900">
              <a:buFont typeface="Wingdings" pitchFamily="2" charset="2"/>
              <a:buChar char="ü"/>
            </a:pPr>
            <a:r>
              <a:rPr lang="es-MX" dirty="0" smtClean="0">
                <a:solidFill>
                  <a:schemeClr val="accent4"/>
                </a:solidFill>
              </a:rPr>
              <a:t>RELACION LABORAL CON EL IMPORTADOR O EXPORTADOR.</a:t>
            </a:r>
          </a:p>
          <a:p>
            <a:pPr marL="342900" indent="-342900">
              <a:buFont typeface="Wingdings" pitchFamily="2" charset="2"/>
              <a:buChar char="ü"/>
            </a:pPr>
            <a:r>
              <a:rPr lang="es-MX" dirty="0" smtClean="0">
                <a:solidFill>
                  <a:schemeClr val="accent4"/>
                </a:solidFill>
              </a:rPr>
              <a:t>ACREDITAR EXPERIENCIA Y CONOCIMIENTOS EN LA MATERIA DEL COMERCIO EXTERIOR.</a:t>
            </a:r>
          </a:p>
        </p:txBody>
      </p:sp>
    </p:spTree>
    <p:extLst>
      <p:ext uri="{BB962C8B-B14F-4D97-AF65-F5344CB8AC3E}">
        <p14:creationId xmlns:p14="http://schemas.microsoft.com/office/powerpoint/2010/main" val="26689021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descr="http://elconta.com/wp-content/uploads/2013/02/notificacion-electroni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1341438"/>
            <a:ext cx="4752975" cy="308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18" name="Rectangle 2"/>
          <p:cNvSpPr>
            <a:spLocks noGrp="1" noChangeArrowheads="1"/>
          </p:cNvSpPr>
          <p:nvPr>
            <p:ph type="title"/>
          </p:nvPr>
        </p:nvSpPr>
        <p:spPr>
          <a:xfrm>
            <a:off x="457200" y="274638"/>
            <a:ext cx="8186738" cy="1143000"/>
          </a:xfrm>
        </p:spPr>
        <p:txBody>
          <a:bodyPr>
            <a:normAutofit/>
          </a:bodyPr>
          <a:lstStyle/>
          <a:p>
            <a:pPr eaLnBrk="1" fontAlgn="auto" hangingPunct="1">
              <a:spcAft>
                <a:spcPts val="0"/>
              </a:spcAft>
              <a:defRPr/>
            </a:pPr>
            <a:r>
              <a:rPr lang="es-ES_tradnl" b="1" i="1" dirty="0" smtClean="0">
                <a:latin typeface="Arial" pitchFamily="34" charset="0"/>
                <a:cs typeface="Arial" pitchFamily="34" charset="0"/>
              </a:rPr>
              <a:t>Código Fiscal de la Federación</a:t>
            </a:r>
            <a:br>
              <a:rPr lang="es-ES_tradnl" b="1" i="1" dirty="0" smtClean="0">
                <a:latin typeface="Arial" pitchFamily="34" charset="0"/>
                <a:cs typeface="Arial" pitchFamily="34" charset="0"/>
              </a:rPr>
            </a:br>
            <a:r>
              <a:rPr lang="es-ES_tradnl" b="1" i="1" dirty="0" smtClean="0">
                <a:latin typeface="Arial" pitchFamily="34" charset="0"/>
                <a:cs typeface="Arial" pitchFamily="34" charset="0"/>
              </a:rPr>
              <a:t>3.- Buzón tributario</a:t>
            </a:r>
            <a:r>
              <a:rPr lang="es-ES_tradnl" b="1" dirty="0" smtClean="0">
                <a:latin typeface="Arial" pitchFamily="34" charset="0"/>
                <a:cs typeface="Arial" pitchFamily="34" charset="0"/>
              </a:rPr>
              <a:t>.</a:t>
            </a:r>
            <a:endParaRPr lang="es-MX" b="1" dirty="0">
              <a:latin typeface="Arial" pitchFamily="34" charset="0"/>
              <a:cs typeface="Arial" pitchFamily="34" charset="0"/>
            </a:endParaRPr>
          </a:p>
        </p:txBody>
      </p:sp>
      <p:sp>
        <p:nvSpPr>
          <p:cNvPr id="9219" name="Text Box 4"/>
          <p:cNvSpPr txBox="1">
            <a:spLocks noChangeArrowheads="1"/>
          </p:cNvSpPr>
          <p:nvPr/>
        </p:nvSpPr>
        <p:spPr bwMode="auto">
          <a:xfrm>
            <a:off x="268288" y="3933825"/>
            <a:ext cx="8607425" cy="19399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400" dirty="0" smtClean="0">
                <a:solidFill>
                  <a:srgbClr val="002060"/>
                </a:solidFill>
              </a:rPr>
              <a:t>Artículo 17-K. Las personas físicas y morales inscritas en el Registro Federal de Contribuyentes tendrán asignado un </a:t>
            </a:r>
            <a:r>
              <a:rPr lang="es-ES_tradnl" altLang="es-MX" sz="2400" u="sng" dirty="0" smtClean="0">
                <a:solidFill>
                  <a:srgbClr val="FF0000"/>
                </a:solidFill>
              </a:rPr>
              <a:t>buzón tributario</a:t>
            </a:r>
            <a:r>
              <a:rPr lang="es-ES_tradnl" altLang="es-MX" sz="2400" dirty="0" smtClean="0">
                <a:solidFill>
                  <a:srgbClr val="002060"/>
                </a:solidFill>
              </a:rPr>
              <a:t>, consistente en un </a:t>
            </a:r>
            <a:r>
              <a:rPr lang="es-ES_tradnl" altLang="es-MX" sz="2400" b="1" u="sng" dirty="0" smtClean="0">
                <a:solidFill>
                  <a:srgbClr val="FF0000"/>
                </a:solidFill>
              </a:rPr>
              <a:t>sistema de comunicación electrónico </a:t>
            </a:r>
            <a:r>
              <a:rPr lang="es-ES_tradnl" altLang="es-MX" sz="2400" dirty="0" smtClean="0">
                <a:solidFill>
                  <a:srgbClr val="002060"/>
                </a:solidFill>
              </a:rPr>
              <a:t>ubicado en la página de Internet del Servicio de Administración tributaria, a través del cual:</a:t>
            </a:r>
            <a:endParaRPr lang="es-MX" altLang="es-MX" sz="2400" dirty="0" smtClean="0">
              <a:solidFill>
                <a:srgbClr val="002060"/>
              </a:solidFill>
            </a:endParaRPr>
          </a:p>
        </p:txBody>
      </p:sp>
      <p:pic>
        <p:nvPicPr>
          <p:cNvPr id="24581" name="Picture 6" descr="http://matchmxl.files.wordpress.com/2011/02/sa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0725" y="1196975"/>
            <a:ext cx="973138"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074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7584" y="548680"/>
            <a:ext cx="7560840" cy="2308324"/>
          </a:xfrm>
          <a:prstGeom prst="rect">
            <a:avLst/>
          </a:prstGeom>
          <a:noFill/>
        </p:spPr>
        <p:txBody>
          <a:bodyPr wrap="square" rtlCol="0">
            <a:spAutoFit/>
          </a:bodyPr>
          <a:lstStyle/>
          <a:p>
            <a:r>
              <a:rPr lang="es-MX" sz="2400" b="1" dirty="0" smtClean="0">
                <a:solidFill>
                  <a:srgbClr val="3E13B7"/>
                </a:solidFill>
              </a:rPr>
              <a:t>Informa la autoridad </a:t>
            </a:r>
            <a:r>
              <a:rPr lang="es-MX" sz="2400" b="1" dirty="0" smtClean="0">
                <a:solidFill>
                  <a:srgbClr val="FF0000"/>
                </a:solidFill>
              </a:rPr>
              <a:t>(extraoficial) </a:t>
            </a:r>
            <a:r>
              <a:rPr lang="es-MX" sz="2400" b="1" dirty="0" smtClean="0">
                <a:solidFill>
                  <a:srgbClr val="3E13B7"/>
                </a:solidFill>
              </a:rPr>
              <a:t>que a partir del Plazo de 1 año se darán a conocer las Reglas para regular a los REPRESENTANTES LEGALES….</a:t>
            </a:r>
          </a:p>
          <a:p>
            <a:endParaRPr lang="es-MX" sz="2400" b="1" dirty="0">
              <a:solidFill>
                <a:srgbClr val="3E13B7"/>
              </a:solidFill>
            </a:endParaRPr>
          </a:p>
          <a:p>
            <a:r>
              <a:rPr lang="es-MX" sz="2400" dirty="0" smtClean="0"/>
              <a:t>Así que durante este año …. </a:t>
            </a:r>
            <a:r>
              <a:rPr lang="es-MX" sz="2400" b="1" dirty="0" smtClean="0">
                <a:solidFill>
                  <a:srgbClr val="FF0000"/>
                </a:solidFill>
              </a:rPr>
              <a:t>Solo podrá hacerse la operación aduanera con Agentes Aduanales….</a:t>
            </a:r>
            <a:endParaRPr lang="en-US" sz="2400" b="1" dirty="0">
              <a:solidFill>
                <a:srgbClr val="FF0000"/>
              </a:solidFill>
            </a:endParaRPr>
          </a:p>
        </p:txBody>
      </p:sp>
      <p:pic>
        <p:nvPicPr>
          <p:cNvPr id="54274" name="Picture 2" descr="http://www.ganl.com.mx/banner2_agencia%20aduan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68960"/>
            <a:ext cx="9144000" cy="3789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91019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498164"/>
            <a:ext cx="3204356" cy="369332"/>
          </a:xfrm>
          <a:prstGeom prst="rect">
            <a:avLst/>
          </a:prstGeom>
          <a:noFill/>
        </p:spPr>
        <p:txBody>
          <a:bodyPr wrap="square" rtlCol="0">
            <a:spAutoFit/>
          </a:bodyPr>
          <a:lstStyle/>
          <a:p>
            <a:pPr algn="ctr"/>
            <a:r>
              <a:rPr lang="es-MX" b="1" dirty="0" smtClean="0"/>
              <a:t>AGENTE ADUANAL</a:t>
            </a:r>
            <a:endParaRPr lang="en-US" b="1" dirty="0"/>
          </a:p>
        </p:txBody>
      </p:sp>
      <p:sp>
        <p:nvSpPr>
          <p:cNvPr id="3" name="TextBox 2"/>
          <p:cNvSpPr txBox="1"/>
          <p:nvPr/>
        </p:nvSpPr>
        <p:spPr>
          <a:xfrm>
            <a:off x="-558570" y="871108"/>
            <a:ext cx="7992888" cy="1077218"/>
          </a:xfrm>
          <a:prstGeom prst="rect">
            <a:avLst/>
          </a:prstGeom>
          <a:noFill/>
        </p:spPr>
        <p:txBody>
          <a:bodyPr wrap="square" rtlCol="0">
            <a:spAutoFit/>
          </a:bodyPr>
          <a:lstStyle/>
          <a:p>
            <a:pPr algn="ctr"/>
            <a:r>
              <a:rPr lang="es-MX" sz="3200" dirty="0" smtClean="0"/>
              <a:t>AGENTE ADUANAL </a:t>
            </a:r>
            <a:r>
              <a:rPr lang="es-MX" sz="3200" b="1" dirty="0" smtClean="0">
                <a:solidFill>
                  <a:srgbClr val="FFFF00"/>
                </a:solidFill>
              </a:rPr>
              <a:t>SUSTITUTO </a:t>
            </a:r>
          </a:p>
          <a:p>
            <a:pPr algn="ctr"/>
            <a:r>
              <a:rPr lang="es-MX" sz="3200" dirty="0" smtClean="0"/>
              <a:t>QUEDA ELIMINADO</a:t>
            </a:r>
            <a:endParaRPr lang="en-US" sz="3200" dirty="0"/>
          </a:p>
        </p:txBody>
      </p:sp>
      <p:pic>
        <p:nvPicPr>
          <p:cNvPr id="26626" name="Picture 2" descr="http://theclassical.org/sites/default/files/imagecache/400xY/OutCall.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420888"/>
            <a:ext cx="5688632" cy="3747679"/>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6876256" y="1232336"/>
            <a:ext cx="1800200" cy="646331"/>
          </a:xfrm>
          <a:prstGeom prst="rect">
            <a:avLst/>
          </a:prstGeom>
          <a:solidFill>
            <a:schemeClr val="accent1">
              <a:lumMod val="40000"/>
              <a:lumOff val="60000"/>
            </a:schemeClr>
          </a:solidFill>
        </p:spPr>
        <p:txBody>
          <a:bodyPr wrap="square" rtlCol="0">
            <a:spAutoFit/>
          </a:bodyPr>
          <a:lstStyle/>
          <a:p>
            <a:r>
              <a:rPr lang="es-MX" dirty="0" smtClean="0"/>
              <a:t>SE COMENTA MAS ADELANTE</a:t>
            </a:r>
            <a:endParaRPr lang="es-MX" dirty="0"/>
          </a:p>
        </p:txBody>
      </p:sp>
    </p:spTree>
    <p:extLst>
      <p:ext uri="{BB962C8B-B14F-4D97-AF65-F5344CB8AC3E}">
        <p14:creationId xmlns:p14="http://schemas.microsoft.com/office/powerpoint/2010/main" val="30694096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4" name="Picture 8" descr="http://www.lizelectric.com.br/assets/representante-5dd19f1e244eae8181e6a4bbc7268a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1916832"/>
            <a:ext cx="3082724" cy="34423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5575" y="254499"/>
            <a:ext cx="8640960" cy="707886"/>
          </a:xfrm>
          <a:prstGeom prst="rect">
            <a:avLst/>
          </a:prstGeom>
          <a:noFill/>
        </p:spPr>
        <p:txBody>
          <a:bodyPr wrap="square" rtlCol="0">
            <a:spAutoFit/>
          </a:bodyPr>
          <a:lstStyle/>
          <a:p>
            <a:pPr algn="just"/>
            <a:r>
              <a:rPr lang="es-MX" sz="2000" b="1" dirty="0" smtClean="0">
                <a:solidFill>
                  <a:srgbClr val="0070C0"/>
                </a:solidFill>
              </a:rPr>
              <a:t>Articulo 41.- El Agente Aduanal adquiere la figura de </a:t>
            </a:r>
            <a:r>
              <a:rPr lang="es-MX" sz="2000" b="1" dirty="0" smtClean="0">
                <a:solidFill>
                  <a:schemeClr val="accent2"/>
                </a:solidFill>
              </a:rPr>
              <a:t>REPRESENTANTE LEGAL de su mandante</a:t>
            </a:r>
            <a:r>
              <a:rPr lang="es-MX" sz="2000" b="1" dirty="0" smtClean="0">
                <a:solidFill>
                  <a:srgbClr val="0070C0"/>
                </a:solidFill>
              </a:rPr>
              <a:t>… en una FRACCION NUEVA… </a:t>
            </a:r>
            <a:r>
              <a:rPr lang="es-MX" sz="2000" b="1" dirty="0" smtClean="0">
                <a:solidFill>
                  <a:schemeClr val="accent2"/>
                </a:solidFill>
              </a:rPr>
              <a:t>LA FRACCIÓN IV:</a:t>
            </a:r>
            <a:endParaRPr lang="en-US" sz="2000" b="1" dirty="0">
              <a:solidFill>
                <a:schemeClr val="accent2"/>
              </a:solidFill>
            </a:endParaRPr>
          </a:p>
        </p:txBody>
      </p:sp>
      <p:sp>
        <p:nvSpPr>
          <p:cNvPr id="3" name="AutoShape 2" descr="data:image/jpeg;base64,/9j/4AAQSkZJRgABAQAAAQABAAD/2wCEAAkGBxISEBQUEBQUFRQSFBYQFRYUFBUXFxUWFBgYFhcTFBYYHCghGRolHRcUITIhJSkrLjEwGB8zODMsNygtMisBCgoKDg0OGhAQGiwkHyYsLCwvLC0tLCwsLCwsLCwsLCwsLCwsLCwsLCwsLCwsLCwsLCwsLCwsLCwsLCwsLCwsLP/AABEIANYAwAMBEQACEQEDEQH/xAAcAAEAAAcBAAAAAAAAAAAAAAAAAQIDBAUGBwj/xABGEAABAwIDBQQGBwUFCQEAAAABAAIDBBEFEiEGEzFBYQciUYEUMlJxkaEII0JiscHRJDOCkrIVNHJzwiU1Q1Oi4fDx8hb/xAAaAQEAAwEBAQAAAAAAAAAAAAAAAQIDBAUG/8QAMxEBAAICAAQDBgYBBAMAAAAAAAECAxEEEiExE0FRIjJhcZGhBYGxwdHhFCNicpJCUvH/2gAMAwEAAhEDEQA/AO4oCAgICAgICAgICAgICAgICAgICAgICAgICClM+1rcSbKYhCYtNuPyUCnHIXDhYg2PMeSmYiBNA4ka24kac+qTHVKqoBAQEBAQEBAQQBQRQEBBAFBFAQEBAQEErmg8UFOSw89FMIlTsW24WJ1txF+qt3FWWQNHu5fgqxG5Sg15ub9PM87dOCaQpumdZxFtDYacbclbUI2nmlIFxbT59B5qIjqmZHykAeJNul//AC6RGzaaN55+Onu8SoEkUxN76EcRbnyspmDY2YnhyNvhxJTRtF0pzADmCfJREdNmyKa4JPibe4c1Mx1FOJ+VmY8T3j5qZjc6g2nbIcwB8Lnp4BRMdDYZjmI5NFz5probBMclzxy3/RNddHkg12Rg5nT4lT3kVGvPPpbr4+SqlJHMbm+hHEW+BCmYRtXCqlFBAoNAfjF6mqbPiL6bdzmOOMCP1Axhv3mE8S4eS9aMGsdJpi5tx1nr33PxcnP7Vom2uq7wfF3GsiigqzWRva8y5mN+qygZHZmAAXJIsfBZ5sP+la9qckxrXx+q1L+1ERbaf/8AWvlJMMMBYx7mgzVjIXEtJaTu8jrDTmVX/DrXpa0715V399p8WZ7RH1VWbYNdTSyPhOeKVlMY2yNe1z5MuTLKBYt7w1sq/wCFMZK1i3SY3vXp8E+N7MzrtOk9bjNbFE+SaiZu2NL3llXmfYcSGmIXPmlMGC9orTJO5/29P1LXvWNzX7/0r12PvEjY6WHfSOg9JOeURNawkAXdldc68LKlOHrqbZLajeukb3P2WtkntWFpW7QuZO6GKKNzoQ0vM1U2Bt5ASGsu1xd1NgtKcNE05rWmIntqu+300rOTU8sR9Z0qYftNvHyRzRNa6OI1I3M7Z2uaw6gFrW2dflZVycJyVi1bbiZ11jUprl3Opj7pcG2rZPYzejQxloew+mRukueDXR5RlNr8ypzcHbH7u5nz9mdfXqimWLdZ19Vzj+PiGRkMbGyPlYZLvmbCwNBAuZCDqb6ABZ4OG56ze06iOnSNz9Fr5NTqI+62otqHmoiimhiaZyY2Ohqmz2cGl1ngMaWiwOq0ycJEY7WraenlNeX95VjL7URMd/jtUhxuoldJ6LSNkjZLJCXSVO7JfG4tdZm7dpcHmonBjpEeJeYmYield9J+O4TF7T7tfulkx2Z0NZaER1NMzvN3oc0BzXOD2Py62sTaw4JHD1i9Pa3W0+n7b/dHiWmtunWFXZiundTB1XGyOPcteJd9nLwRcuc3IMmmvE8VXicdIyaxzMzuemv7na2O1pr7ULPFdtYGsHo2Sck2IL3xgNA9Zrt27Mb200WuLgLzP+p7P5RP7wpbPXXs9VaLatr6aGeKFzn1EvozI3PDRnbnJzPsbDuO1t5Kk8JMZLUtbUVjcz39O31TGaJrFojuVmN1MDHSVNGxsVwHujqt44ZiG3DTG2/xU0wYsk8uO878t11+6ZvavW0dPn/SlieJVjcQ3MMLJI/R84Y6fd5u/beF27JBHDL5q2LHhnBz2tqd+m/y7wibXi+ojy9VfFto3MmMEcUbnsYyR5lqGwtGe9g1xaS46HkqYuFi1PEm063MdK7lNsmp5dffRhe0pkmME0TGuMbpWmGobOC1lrgkNaWnXgmXheWnPW3nEdY5e5XLudTH32o4JteyYtc8U8UTm3a59ZGZR4NfFlGU8eatn4O2ONV3M/8AGdflPmimbm6zrXzbbG4EAggg6gg3BHiCuDUx0lumQQKDX2bJwEz79rZd/MZwS3K6O7GsyteDf7N76cV1f5mSOXl6ajXwnrM9mXg16781zhWESwPNqh74baRytDnNPIiUWJHQgnqqZc1cke7EW9Y/hNKTWe/RiqLYpscxIfG+EvdIY5KZj3965LRNe4Fz4Le/HTeutTE+sTMR9FK4NT8Pl+6vtPgWal3dHGxjjPBJ3WtAGSRpLyNL2Avboq8NxGsvNlnfSY+xlp7Gqx5x+qFZgFbNG6OWuaY3gteGUrWuLTxAdvDb4KacRhpbmrj6x/u/pNsd7RqbfZkKbBQypEwdoKdtKGEcmuDg4uv0taywtnm2Pk157Ximp3HppjMW2RMtQ+eKVjXSBoe2WnZOLt0Dm5iMq6MXGcmOKWiZ16TpnbDu24n7bZuLCYo8xgjjieWloe2Nul+BIFri9jZctst7655mY+bSKRHZr8uydQ8EPqKc5hZxGHxAm/Gxz6HquuOMpHas/wDef4ZzitPnH0/tPW7Ftc2nEcmV1NHuQZImzNe02PeY4jW/MHmopx0xNtx7076Toth3rU9mXw7A4YgwmOIytGsjYmsJPNwA9X4rnyZ733G516b20rSI6+abA8K9HbI3Nm3k8s97WtvXl+Xib2va6jNl8SYnXaIj6RopXl389qBwLvVjs/8AfGBnq/u8rHMvx73rX5cFbx+lI17s/XrtHJ1t8VX+xWmi9FeSW7kQFwFiQBbMBrZR48xm8WO+9p5PZ5ZWMWEV7Whra5mVoDRmpGk2Ggud4Lrac2CZ3OOf+39KcmSO1vt/aFPsqGR0zBK4+j1Dqtzi0Xke8SZhoe7rITz4KJ4uZtedd6xX5a1/BGKIiOvbqyW0GFelU7oc2TMWnNlzWykHhceCxwZZxXi8QvenNXSjNRBta2oe6w3Po9raavzZi6+nha3mrReZxeHEeeya+3zSx+ObKb6oM8cjGPcwRuEsDJ2nLfKWhxGU6rXBxnh4/DtEzG99JmP5Uvh5rc0T9tsxS4RDFrFHGx+XLnbG0HXnp+C57Zr36WmZj5tIpEdoYGTZapcSX1FMSeJOHxXPW5k4rr/y8cdq2/7z/DKcdp84+n9s/gWGNpaeOBhLhE3KC7iepXLmyzlyTefNpjpyViq/WS4gICAgICAgICAgICAgICAgICCWRgIIIBBFiDwKeYw81QaQjeEmnJtnPGE8g884+vLnot4rGWOnvenr/bPfL8mZDlg0RQEBAQEBAQEBAQEBAQEBAQEBAQEBAQSSRhwIcAQRYg6gg8QQkTMTuBrdDUGinbTSm8Ev92kJ9R3Onef6T4acl2XrGek5K+9HvR6/GP3YRPJblnt5fw2ZcbdFAQEBAQEBAQEBAQEBAQEBAQEBAQEBBjsdwplVA+J+mYaOHFrhq146grXDlnFeLwrekWjTGbGYy+Zj4ajSppTu5R7Q+zIOhst+LwRSYvT3bdY/hnhvuOWe8NkXG2EBAQEBAQEBBC6CKAgICBdAQEBAQEBAQEGiba3oquCvYO6TuKgDm0+q78fgF6fB6z4rYJ794cub2LRkj828RPDmgtNwQCCOYPArzZiYnUupOoBAQEBAQEEr+GnG2iEvKdXtbXsrJJzUSNmZI4EFxyjK4/V5Dpl5Wsu6KU12c+53p6iwmodLBFI8AOkjZI4DgC5oJA8yVwy3heIkQYzaXEjTUk87QHGGJ0gB0BLRcA2UwiXGdhO12uqMRhhqhE6Kd+7syPKWE3ylpuSddNbrSceoRM6d5WSwgICAgICAgxu0eGippZYT9thA6OGrT8bLbh8vhZa39JUyV5qzDX+y3FjNRbt/r0x3RB45eLSfmPJdf4lhimXmjtbqx4a8zTU94bkvOdIgICAgICDQe1TtAGGRtjibnqZmkxg+qwA23j/HXgOdlatdol51waopn1YkxIyujc/eSGLLmc4uuc1/snW9tfBb2jor5ah7CpZGuY10dixzQ5tuGUi4t0tZcyysiRBgNtqulbRysrJmQsmY6EOebauFu6OJtpwUwiXnjZqjOGzjEXtjnpqeYQsdmLTK57fXhaeYbc95bzE9pZxeLdIegNk9uqHESW0sn1jRmMbwWvA8QDxHuWE1mGm2yhQlFAQEBAQEECokc12ed6LjtRDwbUXcB1P1g/F69riP9bgq384/+OLH7GaY9XSwvGdogICAgICDgH0kYiKykfydA5g97X3P9QWuJEy4+t9IequyPaBtZhkPeBkgaIJGji0t0aSPAgCy5bRqSPRuqqsoVtXHEwvle1jGguc5xAAA1JuU0iXlLtH2vfidY6TUQx3ZA08mc3Ee06wJ8vBdFa9EMbi2POmp4oLWZG90pHi5zWsB/lYPiVpPXUqVpqZlnOxydzcZpsv2i9h/wlpv+AVLx0TM9nqkLmaIoCAgICAggUHLtvn+j4xSTeIYT7g8td8ivb4CPE4S9Pn/AC4c/s5ay6kvEdwgICAgICDh30lnC9ANL/tB62+q5rXErPdxFdAzOzdTXRPfJh5nDmAOkMAcbN4AyBosRqeIVLRGtydG5Ytt1tDnga8SxOc0GMMgtvwbEOIIOY8OFuPBUitfNETEx3H7FY/ik7hWCQCNxaXVDssYItfdNHraHi0W04qJmITGmL7TtkYsLdTQse6SV8TpZnnQElwDQ1vICzlalplHXctIWqW/9hsObGYvuxyP+DbfmsskomHp8LnXRQEBAQEBAQcq7aRaWld9yb/pMZ/Ne7+D9a3j5fu4OM71dOoZM0UbvaY13xAK8S8atMfF3V7QrqqRAQEBAQcO+krEb0LraWqGk9fqiB+PwWuL1VmeriK6B03sMxSClqp5amohhjMQiIkflc8k5gWjmBl1PULDIeb0Lh1bBUxtlgeyVhvke0hw00Nj5LFK8RLzF251u8xiRt7iFjIh00zEfNb4+ykK9HsVRf2YKuV02YwGUjeNDQ6xsAMl7X6r5bJ+McV/m/49YjXNrz3+r0Y4Wng+JO9r76O1PfEJnkepBlv4F7h+TSvoc+bltWvq4Yjb0SpBAQEBAQEBByntqf8AWUo8GTH4mP8ARe9+DR0t84cHGd4/N0rBh+zQ/wCVH/SF4uX37fOXbX3YXizWEBAQEBBzL6QTf9lA5b2nj1tfLe+pPIHh5hXx91Z7w82rqC6gemewSqD8HY3/AJUsrD5uzj5OC5rxqUw6MqJeYu3LDWQ4s8x3+ujbM65v3jcG3gNBoujH2UjvMNdrdrJZKKOkLGiOIZbgvBdbUF2ttF52P8Lx4+ItxHnLe2e1qRTyh6A7J9iIaGmbMx73yVUcUjybBo7pIDWgaDvniStsuKLZItPkyradN/V0iAgICAgIIFBx/tak3ldHGOLYmt83uOn4L6H8KjlwzafX9Hn8V1vEOu00eVjW+y0N+AsvAtO7TLvjsqKqRAQEBAQcq+kVUubhsLWmwkqWtcPaDWPcAfMNPkr4+6JedSumeyHpDZzsnw2Shp3VFOd86Fj3uEkjTmcATcZrDj4Lnm8xPTSIr57lvGzOztNQQ7mkZkZmLzclxc42Bc4nibADyVJnazLqEvMnbxITjDwfsxRge6xK6MfZSO8tOxvCzAIL/wDGp46gfx30+SvM+RWd7erNgJw/C6Nw508Y+DbfkuW3daGwKEiAgICAggCgFBxuQ+mY4Lat34/lh/8AlfRx/ocF+X6vO9/K7KvnHoiAgICAgIOQfSRk/Y6VvM1Dnfyxkf6lpj7olwGNlzbXrYXIHM2W860h6r2N29oKwx09NI90jYxo6J40YADc2sD5rmtBWfJuSqsIPMnb1/vh/wDkx/gVvHuKx3lHtdw8RR4UbcaBjT722P8AqSs7lFIdq7I33wak6R2+Disrd1obgqpEBAQEBBb1TXWzMF3N1t7Q9lVtvvC9Nb1KwxrFmxUb52m/cuzq52jfmt+FpGa9YjtLPNvHuJ8mhdlOHZqiSY8ImZAfFz+PyHzXr/imXVIpHm4uFp7W3VF4buEBAQEBAQc47dcB9Jw0yhwaaNxqNQTmblLSweGpab9Fak6lErDsIw6ifh4lZHG6oa58Uzi0Zxc5mtN+WUhWvM7V1E93TaWhijvuo2MvxytDb++wVNytERC5UJWeK4nFTROlqHhkbBdzjfTyGqG3mbbXfYtij5qWCd0Mr44I3mJ9tAG3JtpzPuW1ZiI0pvUS2z6RZhBoY2PbnibK0sBu5rDuw0kch3Ta/gmOTzdK7JYi3BqQHnHm8iSQsrd1obeoSICAgICCBQcu7QK0h5pmn6tr9+QORcB3PI5j/Eu/8JrFMlon0iY+UzO/ujjvbw0yR8az841r6x+jdNi8J9GpGNIs9/1j/e7l5CwWXGZvFyzPlHZnhpy1Z5crUQEBAQEBBZYyWbiTeMD2FpDmG1nA/ZN1NY3OlbzqNtc7O9n4KWOV0FO2ATObez5HlwZe187jYDMeHiVpliInUKYpm0bluCyaiCjV+oe5n+7pr8dFMIljKbHIQQwtdEb5cpZaxPjbRX8K2twzjJXeparLszSUlY6pkpIpHSvc8SF8r3Zibk5ZXuaDryAVqV546Spe80nr2b3QytfG1zBZpaCBYC3SwWUxqdN4ncbhcKEiAgICAgsMZxJtPC6R3IWaPadyC1w4py3isK3tFY25lgVOaivjdN3g55c48i4AuDfkun8Qv4GTFNPOLV/Sf5acFXxOHzVnymtv1j93WwuFVFAQEBAQEBBiNo48zGj735Fa4u8sc3ZYUVZJEMosW+BHC/ULS1It1Z1vNekM5Tb2/wBZkt9291zzrydFebzXShYQazjlON8SONgfMf8ApdOKfZc2WvtK2PjPu/8ADm+NlXF02ZuumVwptoWD7qyv7zanurtVXEBAQEEkkgaCXGwGpJ4AJETM6g7OdY9WvrJ2tjBLQS2Nvjfi4r2cGOuCm57+bjvbnnUMx/ZraeooIm6nNNK4+0QxoJ93esvB4zLOXiMcz8f0e1wVOXhM8/8AGPvP8NvC1cKKAgICAgICC2r4szR0N1ak6lS8bhYehrbmY8rKMeLC55LDU7dETGk4N+ChKKDHV1NmdfoFrSejK8blJNBmt0ACmJ0rMbZCBtmgeAAWU920dlRQkQEBBK9wAuTYDW5SOo03aDFXTndx3yXtpxef06L0uHwxjjmt3c2S/N0hl9ncDEAzv1kcP5R7I/Vc3EcR4nSOzSmPlWtI/f4pIRq2kiEX8cpufk35Lyaz4nEzP/rGvq9nJXweBrE9723+UdmzBdry0UBAQEBAQEECEEMgU7V5TIE2csIgKFkUEpam0TGzIFO5NJlCRAQEFGpqWsF3G34n3BTWs27ImdNaxCrkqHZGg25NHPq5d1KVxRue7GZ5ujK4RgzYu87vP8eTeg/Vc+XNN+kdl6U0nx/FW00DnnV3qsb7TjwC4s+bwqc30dvCcNOfLFPLz+EKGyuGGCH6zWWUmWU+L3cvJU4XF4dOveestOP4mM2X2fdr0j5QzS6XEICAgICAgICAgICAgICAgIJHyAcTZTETKNrGoxDkweZ/ILWuL1Vm3otGYe+Q3eSB4nj5BX8StI1CvLM92UpaRkYs0e88ysLWm3dpERCWvr2QtzPPuHMnwAWWTJWkbltiw2y25asPQYe+eYVFSLBv7mP2fvOHiubHjtkv4mT8odmXPXDj8HD3/wDKfX4NhAXY85FAQEBAQEBAQEBAQEBAQQJQSF/RTpCm7MVboJPRL8Sp59dkaVGQNby8yqTaZ7rRCZ8wH/YKk2haKTK3kmld+7bbq79FWbWntDSK4496fopwYW3NnkJkf4u4D3BVrhjfNbrK9+Jnl5adIZGy2cwgICAgICAgICAgICAgICAgICAgIIWQRQEBAQEBAQEBAQEBAQEBAQEBAQEBAQEBAQEBAQEBAQEBAQEBAQEBAQEBAQEBAQEBAQEBAQEB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xISEBQUEBQUFRQSFBYQFRYUFBUXFxUWFBgYFhcTFBYYHCghGRolHRcUITIhJSkrLjEwGB8zODMsNygtMisBCgoKDg0OGhAQGiwkHyYsLCwvLC0tLCwsLCwsLCwsLCwsLCwsLCwsLCwsLCwsLCwsLCwsLCwsLCwsLCwsLCwsLP/AABEIANYAwAMBEQACEQEDEQH/xAAcAAEAAAcBAAAAAAAAAAAAAAAAAQIDBAUGBwj/xABGEAABAwIDBQQGBwUFCQEAAAABAAIDBBEFEiEGEzFBYQciUYEUMlJxkaEII0JiscHRJDOCkrIVNHJzwiU1Q1Oi4fDx8hb/xAAaAQEAAwEBAQAAAAAAAAAAAAAAAQIDBAUG/8QAMxEBAAICAAQDBgYBBAMAAAAAAAECAxEEEiExE0FRIjJhcZGhBYGxwdHhFCNicpJCUvH/2gAMAwEAAhEDEQA/AO4oCAgICAgICAgICAgICAgICAgICAgICAgICClM+1rcSbKYhCYtNuPyUCnHIXDhYg2PMeSmYiBNA4ka24kac+qTHVKqoBAQEBAQEBAQQBQRQEBBAFBFAQEBAQEErmg8UFOSw89FMIlTsW24WJ1txF+qt3FWWQNHu5fgqxG5Sg15ub9PM87dOCaQpumdZxFtDYacbclbUI2nmlIFxbT59B5qIjqmZHykAeJNul//AC6RGzaaN55+Onu8SoEkUxN76EcRbnyspmDY2YnhyNvhxJTRtF0pzADmCfJREdNmyKa4JPibe4c1Mx1FOJ+VmY8T3j5qZjc6g2nbIcwB8Lnp4BRMdDYZjmI5NFz5probBMclzxy3/RNddHkg12Rg5nT4lT3kVGvPPpbr4+SqlJHMbm+hHEW+BCmYRtXCqlFBAoNAfjF6mqbPiL6bdzmOOMCP1Axhv3mE8S4eS9aMGsdJpi5tx1nr33PxcnP7Vom2uq7wfF3GsiigqzWRva8y5mN+qygZHZmAAXJIsfBZ5sP+la9qckxrXx+q1L+1ERbaf/8AWvlJMMMBYx7mgzVjIXEtJaTu8jrDTmVX/DrXpa0715V399p8WZ7RH1VWbYNdTSyPhOeKVlMY2yNe1z5MuTLKBYt7w1sq/wCFMZK1i3SY3vXp8E+N7MzrtOk9bjNbFE+SaiZu2NL3llXmfYcSGmIXPmlMGC9orTJO5/29P1LXvWNzX7/0r12PvEjY6WHfSOg9JOeURNawkAXdldc68LKlOHrqbZLajeukb3P2WtkntWFpW7QuZO6GKKNzoQ0vM1U2Bt5ASGsu1xd1NgtKcNE05rWmIntqu+300rOTU8sR9Z0qYftNvHyRzRNa6OI1I3M7Z2uaw6gFrW2dflZVycJyVi1bbiZ11jUprl3Opj7pcG2rZPYzejQxloew+mRukueDXR5RlNr8ypzcHbH7u5nz9mdfXqimWLdZ19Vzj+PiGRkMbGyPlYZLvmbCwNBAuZCDqb6ABZ4OG56ze06iOnSNz9Fr5NTqI+62otqHmoiimhiaZyY2Ohqmz2cGl1ngMaWiwOq0ycJEY7WraenlNeX95VjL7URMd/jtUhxuoldJ6LSNkjZLJCXSVO7JfG4tdZm7dpcHmonBjpEeJeYmYield9J+O4TF7T7tfulkx2Z0NZaER1NMzvN3oc0BzXOD2Py62sTaw4JHD1i9Pa3W0+n7b/dHiWmtunWFXZiundTB1XGyOPcteJd9nLwRcuc3IMmmvE8VXicdIyaxzMzuemv7na2O1pr7ULPFdtYGsHo2Sck2IL3xgNA9Zrt27Mb200WuLgLzP+p7P5RP7wpbPXXs9VaLatr6aGeKFzn1EvozI3PDRnbnJzPsbDuO1t5Kk8JMZLUtbUVjcz39O31TGaJrFojuVmN1MDHSVNGxsVwHujqt44ZiG3DTG2/xU0wYsk8uO878t11+6ZvavW0dPn/SlieJVjcQ3MMLJI/R84Y6fd5u/beF27JBHDL5q2LHhnBz2tqd+m/y7wibXi+ojy9VfFto3MmMEcUbnsYyR5lqGwtGe9g1xaS46HkqYuFi1PEm063MdK7lNsmp5dffRhe0pkmME0TGuMbpWmGobOC1lrgkNaWnXgmXheWnPW3nEdY5e5XLudTH32o4JteyYtc8U8UTm3a59ZGZR4NfFlGU8eatn4O2ONV3M/8AGdflPmimbm6zrXzbbG4EAggg6gg3BHiCuDUx0lumQQKDX2bJwEz79rZd/MZwS3K6O7GsyteDf7N76cV1f5mSOXl6ajXwnrM9mXg16781zhWESwPNqh74baRytDnNPIiUWJHQgnqqZc1cke7EW9Y/hNKTWe/RiqLYpscxIfG+EvdIY5KZj3965LRNe4Fz4Le/HTeutTE+sTMR9FK4NT8Pl+6vtPgWal3dHGxjjPBJ3WtAGSRpLyNL2Avboq8NxGsvNlnfSY+xlp7Gqx5x+qFZgFbNG6OWuaY3gteGUrWuLTxAdvDb4KacRhpbmrj6x/u/pNsd7RqbfZkKbBQypEwdoKdtKGEcmuDg4uv0taywtnm2Pk157Ximp3HppjMW2RMtQ+eKVjXSBoe2WnZOLt0Dm5iMq6MXGcmOKWiZ16TpnbDu24n7bZuLCYo8xgjjieWloe2Nul+BIFri9jZctst7655mY+bSKRHZr8uydQ8EPqKc5hZxGHxAm/Gxz6HquuOMpHas/wDef4ZzitPnH0/tPW7Ftc2nEcmV1NHuQZImzNe02PeY4jW/MHmopx0xNtx7076Toth3rU9mXw7A4YgwmOIytGsjYmsJPNwA9X4rnyZ733G516b20rSI6+abA8K9HbI3Nm3k8s97WtvXl+Xib2va6jNl8SYnXaIj6RopXl389qBwLvVjs/8AfGBnq/u8rHMvx73rX5cFbx+lI17s/XrtHJ1t8VX+xWmi9FeSW7kQFwFiQBbMBrZR48xm8WO+9p5PZ5ZWMWEV7Whra5mVoDRmpGk2Ggud4Lrac2CZ3OOf+39KcmSO1vt/aFPsqGR0zBK4+j1Dqtzi0Xke8SZhoe7rITz4KJ4uZtedd6xX5a1/BGKIiOvbqyW0GFelU7oc2TMWnNlzWykHhceCxwZZxXi8QvenNXSjNRBta2oe6w3Po9raavzZi6+nha3mrReZxeHEeeya+3zSx+ObKb6oM8cjGPcwRuEsDJ2nLfKWhxGU6rXBxnh4/DtEzG99JmP5Uvh5rc0T9tsxS4RDFrFHGx+XLnbG0HXnp+C57Zr36WmZj5tIpEdoYGTZapcSX1FMSeJOHxXPW5k4rr/y8cdq2/7z/DKcdp84+n9s/gWGNpaeOBhLhE3KC7iepXLmyzlyTefNpjpyViq/WS4gICAgICAgICAgICAgICAgICCWRgIIIBBFiDwKeYw81QaQjeEmnJtnPGE8g884+vLnot4rGWOnvenr/bPfL8mZDlg0RQEBAQEBAQEBAQEBAQEBAQEBAQEBAQSSRhwIcAQRYg6gg8QQkTMTuBrdDUGinbTSm8Ev92kJ9R3Onef6T4acl2XrGek5K+9HvR6/GP3YRPJblnt5fw2ZcbdFAQEBAQEBAQEBAQEBAQEBAQEBAQEBBjsdwplVA+J+mYaOHFrhq146grXDlnFeLwrekWjTGbGYy+Zj4ajSppTu5R7Q+zIOhst+LwRSYvT3bdY/hnhvuOWe8NkXG2EBAQEBAQEBBC6CKAgICBdAQEBAQEBAQEGiba3oquCvYO6TuKgDm0+q78fgF6fB6z4rYJ794cub2LRkj828RPDmgtNwQCCOYPArzZiYnUupOoBAQEBAQEEr+GnG2iEvKdXtbXsrJJzUSNmZI4EFxyjK4/V5Dpl5Wsu6KU12c+53p6iwmodLBFI8AOkjZI4DgC5oJA8yVwy3heIkQYzaXEjTUk87QHGGJ0gB0BLRcA2UwiXGdhO12uqMRhhqhE6Kd+7syPKWE3ylpuSddNbrSceoRM6d5WSwgICAgICAgxu0eGippZYT9thA6OGrT8bLbh8vhZa39JUyV5qzDX+y3FjNRbt/r0x3RB45eLSfmPJdf4lhimXmjtbqx4a8zTU94bkvOdIgICAgICDQe1TtAGGRtjibnqZmkxg+qwA23j/HXgOdlatdol51waopn1YkxIyujc/eSGLLmc4uuc1/snW9tfBb2jor5ah7CpZGuY10dixzQ5tuGUi4t0tZcyysiRBgNtqulbRysrJmQsmY6EOebauFu6OJtpwUwiXnjZqjOGzjEXtjnpqeYQsdmLTK57fXhaeYbc95bzE9pZxeLdIegNk9uqHESW0sn1jRmMbwWvA8QDxHuWE1mGm2yhQlFAQEBAQEECokc12ed6LjtRDwbUXcB1P1g/F69riP9bgq384/+OLH7GaY9XSwvGdogICAgICDgH0kYiKykfydA5g97X3P9QWuJEy4+t9IequyPaBtZhkPeBkgaIJGji0t0aSPAgCy5bRqSPRuqqsoVtXHEwvle1jGguc5xAAA1JuU0iXlLtH2vfidY6TUQx3ZA08mc3Ee06wJ8vBdFa9EMbi2POmp4oLWZG90pHi5zWsB/lYPiVpPXUqVpqZlnOxydzcZpsv2i9h/wlpv+AVLx0TM9nqkLmaIoCAgICAggUHLtvn+j4xSTeIYT7g8td8ivb4CPE4S9Pn/AC4c/s5ay6kvEdwgICAgICDh30lnC9ANL/tB62+q5rXErPdxFdAzOzdTXRPfJh5nDmAOkMAcbN4AyBosRqeIVLRGtydG5Ytt1tDnga8SxOc0GMMgtvwbEOIIOY8OFuPBUitfNETEx3H7FY/ik7hWCQCNxaXVDssYItfdNHraHi0W04qJmITGmL7TtkYsLdTQse6SV8TpZnnQElwDQ1vICzlalplHXctIWqW/9hsObGYvuxyP+DbfmsskomHp8LnXRQEBAQEBAQcq7aRaWld9yb/pMZ/Ne7+D9a3j5fu4OM71dOoZM0UbvaY13xAK8S8atMfF3V7QrqqRAQEBAQcO+krEb0LraWqGk9fqiB+PwWuL1VmeriK6B03sMxSClqp5amohhjMQiIkflc8k5gWjmBl1PULDIeb0Lh1bBUxtlgeyVhvke0hw00Nj5LFK8RLzF251u8xiRt7iFjIh00zEfNb4+ykK9HsVRf2YKuV02YwGUjeNDQ6xsAMl7X6r5bJ+McV/m/49YjXNrz3+r0Y4Wng+JO9r76O1PfEJnkepBlv4F7h+TSvoc+bltWvq4Yjb0SpBAQEBAQEBByntqf8AWUo8GTH4mP8ARe9+DR0t84cHGd4/N0rBh+zQ/wCVH/SF4uX37fOXbX3YXizWEBAQEBBzL6QTf9lA5b2nj1tfLe+pPIHh5hXx91Z7w82rqC6gemewSqD8HY3/AJUsrD5uzj5OC5rxqUw6MqJeYu3LDWQ4s8x3+ujbM65v3jcG3gNBoujH2UjvMNdrdrJZKKOkLGiOIZbgvBdbUF2ttF52P8Lx4+ItxHnLe2e1qRTyh6A7J9iIaGmbMx73yVUcUjybBo7pIDWgaDvniStsuKLZItPkyradN/V0iAgICAgIIFBx/tak3ldHGOLYmt83uOn4L6H8KjlwzafX9Hn8V1vEOu00eVjW+y0N+AsvAtO7TLvjsqKqRAQEBAQcq+kVUubhsLWmwkqWtcPaDWPcAfMNPkr4+6JedSumeyHpDZzsnw2Shp3VFOd86Fj3uEkjTmcATcZrDj4Lnm8xPTSIr57lvGzOztNQQ7mkZkZmLzclxc42Bc4nibADyVJnazLqEvMnbxITjDwfsxRge6xK6MfZSO8tOxvCzAIL/wDGp46gfx30+SvM+RWd7erNgJw/C6Nw508Y+DbfkuW3daGwKEiAgICAggCgFBxuQ+mY4Lat34/lh/8AlfRx/ocF+X6vO9/K7KvnHoiAgICAgIOQfSRk/Y6VvM1Dnfyxkf6lpj7olwGNlzbXrYXIHM2W860h6r2N29oKwx09NI90jYxo6J40YADc2sD5rmtBWfJuSqsIPMnb1/vh/wDkx/gVvHuKx3lHtdw8RR4UbcaBjT722P8AqSs7lFIdq7I33wak6R2+Disrd1obgqpEBAQEBBb1TXWzMF3N1t7Q9lVtvvC9Nb1KwxrFmxUb52m/cuzq52jfmt+FpGa9YjtLPNvHuJ8mhdlOHZqiSY8ImZAfFz+PyHzXr/imXVIpHm4uFp7W3VF4buEBAQEBAQc47dcB9Jw0yhwaaNxqNQTmblLSweGpab9Fak6lErDsIw6ifh4lZHG6oa58Uzi0Zxc5mtN+WUhWvM7V1E93TaWhijvuo2MvxytDb++wVNytERC5UJWeK4nFTROlqHhkbBdzjfTyGqG3mbbXfYtij5qWCd0Mr44I3mJ9tAG3JtpzPuW1ZiI0pvUS2z6RZhBoY2PbnibK0sBu5rDuw0kch3Ta/gmOTzdK7JYi3BqQHnHm8iSQsrd1obeoSICAgICCBQcu7QK0h5pmn6tr9+QORcB3PI5j/Eu/8JrFMlon0iY+UzO/ujjvbw0yR8az841r6x+jdNi8J9GpGNIs9/1j/e7l5CwWXGZvFyzPlHZnhpy1Z5crUQEBAQEBBZYyWbiTeMD2FpDmG1nA/ZN1NY3OlbzqNtc7O9n4KWOV0FO2ATObez5HlwZe187jYDMeHiVpliInUKYpm0bluCyaiCjV+oe5n+7pr8dFMIljKbHIQQwtdEb5cpZaxPjbRX8K2twzjJXeparLszSUlY6pkpIpHSvc8SF8r3Zibk5ZXuaDryAVqV546Spe80nr2b3QytfG1zBZpaCBYC3SwWUxqdN4ncbhcKEiAgICAgsMZxJtPC6R3IWaPadyC1w4py3isK3tFY25lgVOaivjdN3g55c48i4AuDfkun8Qv4GTFNPOLV/Sf5acFXxOHzVnymtv1j93WwuFVFAQEBAQEBBiNo48zGj735Fa4u8sc3ZYUVZJEMosW+BHC/ULS1It1Z1vNekM5Tb2/wBZkt9291zzrydFebzXShYQazjlON8SONgfMf8ApdOKfZc2WvtK2PjPu/8ADm+NlXF02ZuumVwptoWD7qyv7zanurtVXEBAQEEkkgaCXGwGpJ4AJETM6g7OdY9WvrJ2tjBLQS2Nvjfi4r2cGOuCm57+bjvbnnUMx/ZraeooIm6nNNK4+0QxoJ93esvB4zLOXiMcz8f0e1wVOXhM8/8AGPvP8NvC1cKKAgICAgICC2r4szR0N1ak6lS8bhYehrbmY8rKMeLC55LDU7dETGk4N+ChKKDHV1NmdfoFrSejK8blJNBmt0ACmJ0rMbZCBtmgeAAWU920dlRQkQEBBK9wAuTYDW5SOo03aDFXTndx3yXtpxef06L0uHwxjjmt3c2S/N0hl9ncDEAzv1kcP5R7I/Vc3EcR4nSOzSmPlWtI/f4pIRq2kiEX8cpufk35Lyaz4nEzP/rGvq9nJXweBrE9723+UdmzBdry0UBAQEBAQEECEEMgU7V5TIE2csIgKFkUEpam0TGzIFO5NJlCRAQEFGpqWsF3G34n3BTWs27ImdNaxCrkqHZGg25NHPq5d1KVxRue7GZ5ujK4RgzYu87vP8eTeg/Vc+XNN+kdl6U0nx/FW00DnnV3qsb7TjwC4s+bwqc30dvCcNOfLFPLz+EKGyuGGCH6zWWUmWU+L3cvJU4XF4dOveestOP4mM2X2fdr0j5QzS6XEICAgICAgICAgICAgICAgIJHyAcTZTETKNrGoxDkweZ/ILWuL1Vm3otGYe+Q3eSB4nj5BX8StI1CvLM92UpaRkYs0e88ysLWm3dpERCWvr2QtzPPuHMnwAWWTJWkbltiw2y25asPQYe+eYVFSLBv7mP2fvOHiubHjtkv4mT8odmXPXDj8HD3/wDKfX4NhAXY85FAQEBAQEBAQEBAQEBAQQJQSF/RTpCm7MVboJPRL8Sp59dkaVGQNby8yqTaZ7rRCZ8wH/YKk2haKTK3kmld+7bbq79FWbWntDSK4496fopwYW3NnkJkf4u4D3BVrhjfNbrK9+Jnl5adIZGy2cwgICAgICAgICAgICAgICAgICAgIIWQRQEBAQEBAQEBAQEBAQEBAQEBAQEBAQEBAQEBAQEBAQEBAQEBAQEBAQEBAQEBAQEBAQEBAQEBB//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xISEBQUEBQUFRQSFBYQFRYUFBUXFxUWFBgYFhcTFBYYHCghGRolHRcUITIhJSkrLjEwGB8zODMsNygtMisBCgoKDg0OGhAQGiwkHyYsLCwvLC0tLCwsLCwsLCwsLCwsLCwsLCwsLCwsLCwsLCwsLCwsLCwsLCwsLCwsLCwsLP/AABEIANYAwAMBEQACEQEDEQH/xAAcAAEAAAcBAAAAAAAAAAAAAAAAAQIDBAUGBwj/xABGEAABAwIDBQQGBwUFCQEAAAABAAIDBBEFEiEGEzFBYQciUYEUMlJxkaEII0JiscHRJDOCkrIVNHJzwiU1Q1Oi4fDx8hb/xAAaAQEAAwEBAQAAAAAAAAAAAAAAAQIDBAUG/8QAMxEBAAICAAQDBgYBBAMAAAAAAAECAxEEEiExE0FRIjJhcZGhBYGxwdHhFCNicpJCUvH/2gAMAwEAAhEDEQA/AO4oCAgICAgICAgICAgICAgICAgICAgICAgICClM+1rcSbKYhCYtNuPyUCnHIXDhYg2PMeSmYiBNA4ka24kac+qTHVKqoBAQEBAQEBAQQBQRQEBBAFBFAQEBAQEErmg8UFOSw89FMIlTsW24WJ1txF+qt3FWWQNHu5fgqxG5Sg15ub9PM87dOCaQpumdZxFtDYacbclbUI2nmlIFxbT59B5qIjqmZHykAeJNul//AC6RGzaaN55+Onu8SoEkUxN76EcRbnyspmDY2YnhyNvhxJTRtF0pzADmCfJREdNmyKa4JPibe4c1Mx1FOJ+VmY8T3j5qZjc6g2nbIcwB8Lnp4BRMdDYZjmI5NFz5probBMclzxy3/RNddHkg12Rg5nT4lT3kVGvPPpbr4+SqlJHMbm+hHEW+BCmYRtXCqlFBAoNAfjF6mqbPiL6bdzmOOMCP1Axhv3mE8S4eS9aMGsdJpi5tx1nr33PxcnP7Vom2uq7wfF3GsiigqzWRva8y5mN+qygZHZmAAXJIsfBZ5sP+la9qckxrXx+q1L+1ERbaf/8AWvlJMMMBYx7mgzVjIXEtJaTu8jrDTmVX/DrXpa0715V399p8WZ7RH1VWbYNdTSyPhOeKVlMY2yNe1z5MuTLKBYt7w1sq/wCFMZK1i3SY3vXp8E+N7MzrtOk9bjNbFE+SaiZu2NL3llXmfYcSGmIXPmlMGC9orTJO5/29P1LXvWNzX7/0r12PvEjY6WHfSOg9JOeURNawkAXdldc68LKlOHrqbZLajeukb3P2WtkntWFpW7QuZO6GKKNzoQ0vM1U2Bt5ASGsu1xd1NgtKcNE05rWmIntqu+300rOTU8sR9Z0qYftNvHyRzRNa6OI1I3M7Z2uaw6gFrW2dflZVycJyVi1bbiZ11jUprl3Opj7pcG2rZPYzejQxloew+mRukueDXR5RlNr8ypzcHbH7u5nz9mdfXqimWLdZ19Vzj+PiGRkMbGyPlYZLvmbCwNBAuZCDqb6ABZ4OG56ze06iOnSNz9Fr5NTqI+62otqHmoiimhiaZyY2Ohqmz2cGl1ngMaWiwOq0ycJEY7WraenlNeX95VjL7URMd/jtUhxuoldJ6LSNkjZLJCXSVO7JfG4tdZm7dpcHmonBjpEeJeYmYield9J+O4TF7T7tfulkx2Z0NZaER1NMzvN3oc0BzXOD2Py62sTaw4JHD1i9Pa3W0+n7b/dHiWmtunWFXZiundTB1XGyOPcteJd9nLwRcuc3IMmmvE8VXicdIyaxzMzuemv7na2O1pr7ULPFdtYGsHo2Sck2IL3xgNA9Zrt27Mb200WuLgLzP+p7P5RP7wpbPXXs9VaLatr6aGeKFzn1EvozI3PDRnbnJzPsbDuO1t5Kk8JMZLUtbUVjcz39O31TGaJrFojuVmN1MDHSVNGxsVwHujqt44ZiG3DTG2/xU0wYsk8uO878t11+6ZvavW0dPn/SlieJVjcQ3MMLJI/R84Y6fd5u/beF27JBHDL5q2LHhnBz2tqd+m/y7wibXi+ojy9VfFto3MmMEcUbnsYyR5lqGwtGe9g1xaS46HkqYuFi1PEm063MdK7lNsmp5dffRhe0pkmME0TGuMbpWmGobOC1lrgkNaWnXgmXheWnPW3nEdY5e5XLudTH32o4JteyYtc8U8UTm3a59ZGZR4NfFlGU8eatn4O2ONV3M/8AGdflPmimbm6zrXzbbG4EAggg6gg3BHiCuDUx0lumQQKDX2bJwEz79rZd/MZwS3K6O7GsyteDf7N76cV1f5mSOXl6ajXwnrM9mXg16781zhWESwPNqh74baRytDnNPIiUWJHQgnqqZc1cke7EW9Y/hNKTWe/RiqLYpscxIfG+EvdIY5KZj3965LRNe4Fz4Le/HTeutTE+sTMR9FK4NT8Pl+6vtPgWal3dHGxjjPBJ3WtAGSRpLyNL2Avboq8NxGsvNlnfSY+xlp7Gqx5x+qFZgFbNG6OWuaY3gteGUrWuLTxAdvDb4KacRhpbmrj6x/u/pNsd7RqbfZkKbBQypEwdoKdtKGEcmuDg4uv0taywtnm2Pk157Ximp3HppjMW2RMtQ+eKVjXSBoe2WnZOLt0Dm5iMq6MXGcmOKWiZ16TpnbDu24n7bZuLCYo8xgjjieWloe2Nul+BIFri9jZctst7655mY+bSKRHZr8uydQ8EPqKc5hZxGHxAm/Gxz6HquuOMpHas/wDef4ZzitPnH0/tPW7Ftc2nEcmV1NHuQZImzNe02PeY4jW/MHmopx0xNtx7076Toth3rU9mXw7A4YgwmOIytGsjYmsJPNwA9X4rnyZ733G516b20rSI6+abA8K9HbI3Nm3k8s97WtvXl+Xib2va6jNl8SYnXaIj6RopXl389qBwLvVjs/8AfGBnq/u8rHMvx73rX5cFbx+lI17s/XrtHJ1t8VX+xWmi9FeSW7kQFwFiQBbMBrZR48xm8WO+9p5PZ5ZWMWEV7Whra5mVoDRmpGk2Ggud4Lrac2CZ3OOf+39KcmSO1vt/aFPsqGR0zBK4+j1Dqtzi0Xke8SZhoe7rITz4KJ4uZtedd6xX5a1/BGKIiOvbqyW0GFelU7oc2TMWnNlzWykHhceCxwZZxXi8QvenNXSjNRBta2oe6w3Po9raavzZi6+nha3mrReZxeHEeeya+3zSx+ObKb6oM8cjGPcwRuEsDJ2nLfKWhxGU6rXBxnh4/DtEzG99JmP5Uvh5rc0T9tsxS4RDFrFHGx+XLnbG0HXnp+C57Zr36WmZj5tIpEdoYGTZapcSX1FMSeJOHxXPW5k4rr/y8cdq2/7z/DKcdp84+n9s/gWGNpaeOBhLhE3KC7iepXLmyzlyTefNpjpyViq/WS4gICAgICAgICAgICAgICAgICCWRgIIIBBFiDwKeYw81QaQjeEmnJtnPGE8g884+vLnot4rGWOnvenr/bPfL8mZDlg0RQEBAQEBAQEBAQEBAQEBAQEBAQEBAQSSRhwIcAQRYg6gg8QQkTMTuBrdDUGinbTSm8Ev92kJ9R3Onef6T4acl2XrGek5K+9HvR6/GP3YRPJblnt5fw2ZcbdFAQEBAQEBAQEBAQEBAQEBAQEBAQEBBjsdwplVA+J+mYaOHFrhq146grXDlnFeLwrekWjTGbGYy+Zj4ajSppTu5R7Q+zIOhst+LwRSYvT3bdY/hnhvuOWe8NkXG2EBAQEBAQEBBC6CKAgICBdAQEBAQEBAQEGiba3oquCvYO6TuKgDm0+q78fgF6fB6z4rYJ794cub2LRkj828RPDmgtNwQCCOYPArzZiYnUupOoBAQEBAQEEr+GnG2iEvKdXtbXsrJJzUSNmZI4EFxyjK4/V5Dpl5Wsu6KU12c+53p6iwmodLBFI8AOkjZI4DgC5oJA8yVwy3heIkQYzaXEjTUk87QHGGJ0gB0BLRcA2UwiXGdhO12uqMRhhqhE6Kd+7syPKWE3ylpuSddNbrSceoRM6d5WSwgICAgICAgxu0eGippZYT9thA6OGrT8bLbh8vhZa39JUyV5qzDX+y3FjNRbt/r0x3RB45eLSfmPJdf4lhimXmjtbqx4a8zTU94bkvOdIgICAgICDQe1TtAGGRtjibnqZmkxg+qwA23j/HXgOdlatdol51waopn1YkxIyujc/eSGLLmc4uuc1/snW9tfBb2jor5ah7CpZGuY10dixzQ5tuGUi4t0tZcyysiRBgNtqulbRysrJmQsmY6EOebauFu6OJtpwUwiXnjZqjOGzjEXtjnpqeYQsdmLTK57fXhaeYbc95bzE9pZxeLdIegNk9uqHESW0sn1jRmMbwWvA8QDxHuWE1mGm2yhQlFAQEBAQEECokc12ed6LjtRDwbUXcB1P1g/F69riP9bgq384/+OLH7GaY9XSwvGdogICAgICDgH0kYiKykfydA5g97X3P9QWuJEy4+t9IequyPaBtZhkPeBkgaIJGji0t0aSPAgCy5bRqSPRuqqsoVtXHEwvle1jGguc5xAAA1JuU0iXlLtH2vfidY6TUQx3ZA08mc3Ee06wJ8vBdFa9EMbi2POmp4oLWZG90pHi5zWsB/lYPiVpPXUqVpqZlnOxydzcZpsv2i9h/wlpv+AVLx0TM9nqkLmaIoCAgICAggUHLtvn+j4xSTeIYT7g8td8ivb4CPE4S9Pn/AC4c/s5ay6kvEdwgICAgICDh30lnC9ANL/tB62+q5rXErPdxFdAzOzdTXRPfJh5nDmAOkMAcbN4AyBosRqeIVLRGtydG5Ytt1tDnga8SxOc0GMMgtvwbEOIIOY8OFuPBUitfNETEx3H7FY/ik7hWCQCNxaXVDssYItfdNHraHi0W04qJmITGmL7TtkYsLdTQse6SV8TpZnnQElwDQ1vICzlalplHXctIWqW/9hsObGYvuxyP+DbfmsskomHp8LnXRQEBAQEBAQcq7aRaWld9yb/pMZ/Ne7+D9a3j5fu4OM71dOoZM0UbvaY13xAK8S8atMfF3V7QrqqRAQEBAQcO+krEb0LraWqGk9fqiB+PwWuL1VmeriK6B03sMxSClqp5amohhjMQiIkflc8k5gWjmBl1PULDIeb0Lh1bBUxtlgeyVhvke0hw00Nj5LFK8RLzF251u8xiRt7iFjIh00zEfNb4+ykK9HsVRf2YKuV02YwGUjeNDQ6xsAMl7X6r5bJ+McV/m/49YjXNrz3+r0Y4Wng+JO9r76O1PfEJnkepBlv4F7h+TSvoc+bltWvq4Yjb0SpBAQEBAQEBByntqf8AWUo8GTH4mP8ARe9+DR0t84cHGd4/N0rBh+zQ/wCVH/SF4uX37fOXbX3YXizWEBAQEBBzL6QTf9lA5b2nj1tfLe+pPIHh5hXx91Z7w82rqC6gemewSqD8HY3/AJUsrD5uzj5OC5rxqUw6MqJeYu3LDWQ4s8x3+ujbM65v3jcG3gNBoujH2UjvMNdrdrJZKKOkLGiOIZbgvBdbUF2ttF52P8Lx4+ItxHnLe2e1qRTyh6A7J9iIaGmbMx73yVUcUjybBo7pIDWgaDvniStsuKLZItPkyradN/V0iAgICAgIIFBx/tak3ldHGOLYmt83uOn4L6H8KjlwzafX9Hn8V1vEOu00eVjW+y0N+AsvAtO7TLvjsqKqRAQEBAQcq+kVUubhsLWmwkqWtcPaDWPcAfMNPkr4+6JedSumeyHpDZzsnw2Shp3VFOd86Fj3uEkjTmcATcZrDj4Lnm8xPTSIr57lvGzOztNQQ7mkZkZmLzclxc42Bc4nibADyVJnazLqEvMnbxITjDwfsxRge6xK6MfZSO8tOxvCzAIL/wDGp46gfx30+SvM+RWd7erNgJw/C6Nw508Y+DbfkuW3daGwKEiAgICAggCgFBxuQ+mY4Lat34/lh/8AlfRx/ocF+X6vO9/K7KvnHoiAgICAgIOQfSRk/Y6VvM1Dnfyxkf6lpj7olwGNlzbXrYXIHM2W860h6r2N29oKwx09NI90jYxo6J40YADc2sD5rmtBWfJuSqsIPMnb1/vh/wDkx/gVvHuKx3lHtdw8RR4UbcaBjT722P8AqSs7lFIdq7I33wak6R2+Disrd1obgqpEBAQEBBb1TXWzMF3N1t7Q9lVtvvC9Nb1KwxrFmxUb52m/cuzq52jfmt+FpGa9YjtLPNvHuJ8mhdlOHZqiSY8ImZAfFz+PyHzXr/imXVIpHm4uFp7W3VF4buEBAQEBAQc47dcB9Jw0yhwaaNxqNQTmblLSweGpab9Fak6lErDsIw6ifh4lZHG6oa58Uzi0Zxc5mtN+WUhWvM7V1E93TaWhijvuo2MvxytDb++wVNytERC5UJWeK4nFTROlqHhkbBdzjfTyGqG3mbbXfYtij5qWCd0Mr44I3mJ9tAG3JtpzPuW1ZiI0pvUS2z6RZhBoY2PbnibK0sBu5rDuw0kch3Ta/gmOTzdK7JYi3BqQHnHm8iSQsrd1obeoSICAgICCBQcu7QK0h5pmn6tr9+QORcB3PI5j/Eu/8JrFMlon0iY+UzO/ujjvbw0yR8az841r6x+jdNi8J9GpGNIs9/1j/e7l5CwWXGZvFyzPlHZnhpy1Z5crUQEBAQEBBZYyWbiTeMD2FpDmG1nA/ZN1NY3OlbzqNtc7O9n4KWOV0FO2ATObez5HlwZe187jYDMeHiVpliInUKYpm0bluCyaiCjV+oe5n+7pr8dFMIljKbHIQQwtdEb5cpZaxPjbRX8K2twzjJXeparLszSUlY6pkpIpHSvc8SF8r3Zibk5ZXuaDryAVqV546Spe80nr2b3QytfG1zBZpaCBYC3SwWUxqdN4ncbhcKEiAgICAgsMZxJtPC6R3IWaPadyC1w4py3isK3tFY25lgVOaivjdN3g55c48i4AuDfkun8Qv4GTFNPOLV/Sf5acFXxOHzVnymtv1j93WwuFVFAQEBAQEBBiNo48zGj735Fa4u8sc3ZYUVZJEMosW+BHC/ULS1It1Z1vNekM5Tb2/wBZkt9291zzrydFebzXShYQazjlON8SONgfMf8ApdOKfZc2WvtK2PjPu/8ADm+NlXF02ZuumVwptoWD7qyv7zanurtVXEBAQEEkkgaCXGwGpJ4AJETM6g7OdY9WvrJ2tjBLQS2Nvjfi4r2cGOuCm57+bjvbnnUMx/ZraeooIm6nNNK4+0QxoJ93esvB4zLOXiMcz8f0e1wVOXhM8/8AGPvP8NvC1cKKAgICAgICC2r4szR0N1ak6lS8bhYehrbmY8rKMeLC55LDU7dETGk4N+ChKKDHV1NmdfoFrSejK8blJNBmt0ACmJ0rMbZCBtmgeAAWU920dlRQkQEBBK9wAuTYDW5SOo03aDFXTndx3yXtpxef06L0uHwxjjmt3c2S/N0hl9ncDEAzv1kcP5R7I/Vc3EcR4nSOzSmPlWtI/f4pIRq2kiEX8cpufk35Lyaz4nEzP/rGvq9nJXweBrE9723+UdmzBdry0UBAQEBAQEECEEMgU7V5TIE2csIgKFkUEpam0TGzIFO5NJlCRAQEFGpqWsF3G34n3BTWs27ImdNaxCrkqHZGg25NHPq5d1KVxRue7GZ5ujK4RgzYu87vP8eTeg/Vc+XNN+kdl6U0nx/FW00DnnV3qsb7TjwC4s+bwqc30dvCcNOfLFPLz+EKGyuGGCH6zWWUmWU+L3cvJU4XF4dOveestOP4mM2X2fdr0j5QzS6XEICAgICAgICAgICAgICAgIJHyAcTZTETKNrGoxDkweZ/ILWuL1Vm3otGYe+Q3eSB4nj5BX8StI1CvLM92UpaRkYs0e88ysLWm3dpERCWvr2QtzPPuHMnwAWWTJWkbltiw2y25asPQYe+eYVFSLBv7mP2fvOHiubHjtkv4mT8odmXPXDj8HD3/wDKfX4NhAXY85FAQEBAQEBAQEBAQEBAQQJQSF/RTpCm7MVboJPRL8Sp59dkaVGQNby8yqTaZ7rRCZ8wH/YKk2haKTK3kmld+7bbq79FWbWntDSK4496fopwYW3NnkJkf4u4D3BVrhjfNbrK9+Jnl5adIZGy2cwgICAgICAgICAgICAgICAgICAgIIWQRQEBAQEBAQEBAQEBAQEBAQEBAQEBAQEBAQEBAQEBAQEBAQEBAQEBAQEBAQEBAQEBAQEBAQEBB//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3945823" y="1056546"/>
            <a:ext cx="4880990" cy="557075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s-ES" sz="2400" b="1" i="1" dirty="0">
                <a:solidFill>
                  <a:srgbClr val="0070C0"/>
                </a:solidFill>
              </a:rPr>
              <a:t>ARTICULO 41. Los agentes aduanales serán representantes legales de los importadores y exportadores, en los siguientes casos:</a:t>
            </a:r>
            <a:endParaRPr lang="en-US" sz="2400" b="1" i="1" dirty="0">
              <a:solidFill>
                <a:srgbClr val="0070C0"/>
              </a:solidFill>
            </a:endParaRPr>
          </a:p>
          <a:p>
            <a:r>
              <a:rPr lang="es-ES" sz="2000" b="1" dirty="0"/>
              <a:t>	</a:t>
            </a:r>
            <a:endParaRPr lang="en-US" sz="2000" b="1" dirty="0"/>
          </a:p>
          <a:p>
            <a:r>
              <a:rPr lang="es-ES" sz="2000" b="1" dirty="0"/>
              <a:t>IV. </a:t>
            </a:r>
            <a:r>
              <a:rPr lang="es-ES" sz="2000" b="1" dirty="0" smtClean="0"/>
              <a:t>Tratándose </a:t>
            </a:r>
            <a:r>
              <a:rPr lang="es-ES" sz="2000" b="1" dirty="0"/>
              <a:t>de las actuaciones y </a:t>
            </a:r>
            <a:r>
              <a:rPr lang="es-ES" sz="2000" b="1" u="sng" dirty="0">
                <a:solidFill>
                  <a:srgbClr val="0070C0"/>
                </a:solidFill>
              </a:rPr>
              <a:t>notificaciones</a:t>
            </a:r>
            <a:r>
              <a:rPr lang="es-ES" sz="2000" b="1" dirty="0"/>
              <a:t> que deriven de la inspección o verificación de las mercancías, durante su permanencia en el recinto fiscal por virtud de su despacho</a:t>
            </a:r>
            <a:r>
              <a:rPr lang="es-ES" sz="2000" b="1" dirty="0" smtClean="0"/>
              <a:t>.</a:t>
            </a:r>
          </a:p>
          <a:p>
            <a:endParaRPr lang="es-ES" sz="2000" b="1" dirty="0"/>
          </a:p>
          <a:p>
            <a:r>
              <a:rPr lang="es-ES" sz="2000" b="1" dirty="0"/>
              <a:t>Las autoridades aduaneras notificarán a los importadores y exportadores, además de al representante a que se refiere este artículo, </a:t>
            </a:r>
            <a:r>
              <a:rPr lang="es-ES" sz="2000" b="1" dirty="0">
                <a:solidFill>
                  <a:srgbClr val="0070C0"/>
                </a:solidFill>
              </a:rPr>
              <a:t>de cualquier procedimiento que se inicie con posterioridad al despacho aduanero, fuera de recinto fiscal</a:t>
            </a:r>
            <a:r>
              <a:rPr lang="es-ES" sz="2000" b="1" dirty="0" smtClean="0">
                <a:solidFill>
                  <a:srgbClr val="0070C0"/>
                </a:solidFill>
              </a:rPr>
              <a:t>.</a:t>
            </a:r>
            <a:endParaRPr lang="en-US" sz="2000" dirty="0">
              <a:solidFill>
                <a:srgbClr val="0070C0"/>
              </a:solidFill>
            </a:endParaRPr>
          </a:p>
        </p:txBody>
      </p:sp>
    </p:spTree>
    <p:extLst>
      <p:ext uri="{BB962C8B-B14F-4D97-AF65-F5344CB8AC3E}">
        <p14:creationId xmlns:p14="http://schemas.microsoft.com/office/powerpoint/2010/main" val="37366502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4"/>
                                        </p:tgtEl>
                                        <p:attrNameLst>
                                          <p:attrName>style.visibility</p:attrName>
                                        </p:attrNameLst>
                                      </p:cBhvr>
                                      <p:to>
                                        <p:strVal val="visible"/>
                                      </p:to>
                                    </p:set>
                                    <p:anim calcmode="lin" valueType="num">
                                      <p:cBhvr additive="base">
                                        <p:cTn id="7" dur="500" fill="hold"/>
                                        <p:tgtEl>
                                          <p:spTgt spid="29704"/>
                                        </p:tgtEl>
                                        <p:attrNameLst>
                                          <p:attrName>ppt_x</p:attrName>
                                        </p:attrNameLst>
                                      </p:cBhvr>
                                      <p:tavLst>
                                        <p:tav tm="0">
                                          <p:val>
                                            <p:strVal val="#ppt_x"/>
                                          </p:val>
                                        </p:tav>
                                        <p:tav tm="100000">
                                          <p:val>
                                            <p:strVal val="#ppt_x"/>
                                          </p:val>
                                        </p:tav>
                                      </p:tavLst>
                                    </p:anim>
                                    <p:anim calcmode="lin" valueType="num">
                                      <p:cBhvr additive="base">
                                        <p:cTn id="8"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19208"/>
            <a:ext cx="9144000"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619672" y="0"/>
            <a:ext cx="6192688" cy="830997"/>
          </a:xfrm>
          <a:prstGeom prst="rect">
            <a:avLst/>
          </a:prstGeom>
          <a:noFill/>
        </p:spPr>
        <p:txBody>
          <a:bodyPr wrap="square" lIns="91440" tIns="45720" rIns="91440" bIns="45720">
            <a:spAutoFit/>
          </a:bodyPr>
          <a:lstStyle/>
          <a:p>
            <a:pPr algn="ctr"/>
            <a:r>
              <a:rPr lang="es-MX"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Articulo 43</a:t>
            </a:r>
            <a:endParaRPr 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1684629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02338"/>
            <a:ext cx="8640960" cy="345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5616" y="235873"/>
            <a:ext cx="5688632" cy="369332"/>
          </a:xfrm>
          <a:prstGeom prst="rect">
            <a:avLst/>
          </a:prstGeom>
          <a:noFill/>
        </p:spPr>
        <p:txBody>
          <a:bodyPr wrap="square" rtlCol="0">
            <a:spAutoFit/>
          </a:bodyPr>
          <a:lstStyle/>
          <a:p>
            <a:r>
              <a:rPr lang="es-MX" dirty="0" smtClean="0"/>
              <a:t>43 continua….</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4208080"/>
            <a:ext cx="4296477" cy="2245256"/>
          </a:xfrm>
          <a:prstGeom prst="rect">
            <a:avLst/>
          </a:prstGeom>
        </p:spPr>
      </p:pic>
      <p:sp>
        <p:nvSpPr>
          <p:cNvPr id="5" name="TextBox 4"/>
          <p:cNvSpPr txBox="1"/>
          <p:nvPr/>
        </p:nvSpPr>
        <p:spPr>
          <a:xfrm>
            <a:off x="251520" y="4437112"/>
            <a:ext cx="3708412" cy="707886"/>
          </a:xfrm>
          <a:prstGeom prst="rect">
            <a:avLst/>
          </a:prstGeom>
          <a:noFill/>
        </p:spPr>
        <p:txBody>
          <a:bodyPr wrap="square" rtlCol="0">
            <a:spAutoFit/>
          </a:bodyPr>
          <a:lstStyle/>
          <a:p>
            <a:r>
              <a:rPr lang="es-MX" sz="2000" b="1" i="1" dirty="0" smtClean="0">
                <a:solidFill>
                  <a:schemeClr val="accent2"/>
                </a:solidFill>
              </a:rPr>
              <a:t>TECNOLOGIAS NO INTRUSIVAS…. RAYOS «X» RAYOS GAMA…. ETC…</a:t>
            </a:r>
            <a:endParaRPr lang="en-US" sz="2000" b="1" i="1" dirty="0">
              <a:solidFill>
                <a:schemeClr val="accent2"/>
              </a:solidFill>
            </a:endParaRPr>
          </a:p>
        </p:txBody>
      </p:sp>
      <p:sp>
        <p:nvSpPr>
          <p:cNvPr id="6" name="Right Arrow 5"/>
          <p:cNvSpPr/>
          <p:nvPr/>
        </p:nvSpPr>
        <p:spPr>
          <a:xfrm>
            <a:off x="1547664" y="5330708"/>
            <a:ext cx="1854206" cy="720080"/>
          </a:xfrm>
          <a:prstGeom prst="rightArrow">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26037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04664"/>
            <a:ext cx="8424936" cy="193899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just"/>
            <a:r>
              <a:rPr lang="es-MX" sz="2400" b="1" dirty="0" smtClean="0"/>
              <a:t>Se insiste sobre el Valor de las Mercancías….</a:t>
            </a:r>
          </a:p>
          <a:p>
            <a:pPr algn="just"/>
            <a:endParaRPr lang="es-MX" sz="2400" b="1" dirty="0"/>
          </a:p>
          <a:p>
            <a:pPr algn="just"/>
            <a:r>
              <a:rPr lang="es-MX" sz="2400" b="1" dirty="0" smtClean="0"/>
              <a:t>Que si no se objeta en el despacho nos se entenderá que el valor ha sido aceptado o que existe resolución particular en términos del artículo 36 del CFF.</a:t>
            </a:r>
            <a:endParaRPr lang="en-US" sz="2400" b="1" dirty="0"/>
          </a:p>
        </p:txBody>
      </p:sp>
      <p:pic>
        <p:nvPicPr>
          <p:cNvPr id="32770" name="Picture 2" descr="http://dehc77.files.wordpress.com/2012/01/mujer-pensand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3263487"/>
            <a:ext cx="2016224" cy="3009290"/>
          </a:xfrm>
          <a:prstGeom prst="rect">
            <a:avLst/>
          </a:prstGeom>
          <a:noFill/>
          <a:extLst>
            <a:ext uri="{909E8E84-426E-40DD-AFC4-6F175D3DCCD1}">
              <a14:hiddenFill xmlns:a14="http://schemas.microsoft.com/office/drawing/2010/main">
                <a:solidFill>
                  <a:srgbClr val="FFFFFF"/>
                </a:solidFill>
              </a14:hiddenFill>
            </a:ext>
          </a:extLst>
        </p:spPr>
      </p:pic>
      <p:sp>
        <p:nvSpPr>
          <p:cNvPr id="4" name="Cloud Callout 3"/>
          <p:cNvSpPr/>
          <p:nvPr/>
        </p:nvSpPr>
        <p:spPr>
          <a:xfrm flipH="1">
            <a:off x="2555776" y="3082320"/>
            <a:ext cx="3600400" cy="3190458"/>
          </a:xfrm>
          <a:prstGeom prst="cloudCallout">
            <a:avLst>
              <a:gd name="adj1" fmla="val -81921"/>
              <a:gd name="adj2" fmla="val -220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771800" y="3645024"/>
            <a:ext cx="3168352" cy="1938992"/>
          </a:xfrm>
          <a:prstGeom prst="rect">
            <a:avLst/>
          </a:prstGeom>
          <a:noFill/>
        </p:spPr>
        <p:txBody>
          <a:bodyPr wrap="square" rtlCol="0">
            <a:spAutoFit/>
          </a:bodyPr>
          <a:lstStyle/>
          <a:p>
            <a:pPr algn="ctr"/>
            <a:r>
              <a:rPr lang="es-MX" sz="2000" b="1" dirty="0" smtClean="0"/>
              <a:t>Pero… porque aclaran nomás lo del VALOR.???? </a:t>
            </a:r>
          </a:p>
          <a:p>
            <a:pPr algn="ctr"/>
            <a:endParaRPr lang="es-MX" sz="2000" b="1" dirty="0"/>
          </a:p>
          <a:p>
            <a:pPr algn="ctr"/>
            <a:r>
              <a:rPr lang="es-MX" sz="2000" b="1" dirty="0" smtClean="0"/>
              <a:t>Si el 43 ya decía esto para todos los demás conceptos.</a:t>
            </a:r>
            <a:endParaRPr lang="en-US" sz="2000" b="1" dirty="0"/>
          </a:p>
        </p:txBody>
      </p:sp>
      <p:sp>
        <p:nvSpPr>
          <p:cNvPr id="3" name="Rectángulo 2"/>
          <p:cNvSpPr/>
          <p:nvPr/>
        </p:nvSpPr>
        <p:spPr>
          <a:xfrm rot="19268222">
            <a:off x="428808" y="3177973"/>
            <a:ext cx="2182136" cy="646331"/>
          </a:xfrm>
          <a:prstGeom prst="rect">
            <a:avLst/>
          </a:prstGeom>
          <a:noFill/>
        </p:spPr>
        <p:txBody>
          <a:bodyPr wrap="none" lIns="91440" tIns="45720" rIns="91440" bIns="45720">
            <a:spAutoFit/>
          </a:bodyPr>
          <a:lstStyle/>
          <a:p>
            <a:pPr algn="ctr"/>
            <a:r>
              <a:rPr lang="es-ES" sz="3600" b="1" cap="none"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43 CONT.</a:t>
            </a:r>
            <a:endParaRPr lang="es-ES" sz="3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34246067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100079"/>
            <a:ext cx="7776864" cy="369332"/>
          </a:xfrm>
          <a:prstGeom prst="rect">
            <a:avLst/>
          </a:prstGeom>
          <a:noFill/>
        </p:spPr>
        <p:txBody>
          <a:bodyPr wrap="square" rtlCol="0">
            <a:spAutoFit/>
          </a:bodyPr>
          <a:lstStyle/>
          <a:p>
            <a:r>
              <a:rPr lang="es-MX" b="1" dirty="0" smtClean="0">
                <a:solidFill>
                  <a:schemeClr val="accent2"/>
                </a:solidFill>
              </a:rPr>
              <a:t>Como aporte de lo anterior la DEROGACION del articulo 44</a:t>
            </a:r>
            <a:r>
              <a:rPr lang="es-MX" dirty="0" smtClean="0"/>
              <a:t>.</a:t>
            </a:r>
            <a:endParaRPr lang="en-US" dirty="0"/>
          </a:p>
        </p:txBody>
      </p:sp>
      <p:pic>
        <p:nvPicPr>
          <p:cNvPr id="337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629495"/>
            <a:ext cx="3528392" cy="27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67544" y="993502"/>
            <a:ext cx="8208912" cy="523220"/>
          </a:xfrm>
          <a:prstGeom prst="rect">
            <a:avLst/>
          </a:prstGeom>
          <a:noFill/>
        </p:spPr>
        <p:txBody>
          <a:bodyPr wrap="square" rtlCol="0">
            <a:spAutoFit/>
          </a:bodyPr>
          <a:lstStyle/>
          <a:p>
            <a:r>
              <a:rPr lang="es-MX" sz="1400" b="1" dirty="0" smtClean="0">
                <a:solidFill>
                  <a:srgbClr val="FF0000"/>
                </a:solidFill>
              </a:rPr>
              <a:t>Este artículo delimitaba el RECONOCIMIENTO Y 2DO. RECONOCIMIENTO…… Y COMO YA NO HAY 2DO. LO QUITAMOS DIJERON….. PERO Y EN QUE CONSISTE EL PRIMERO?</a:t>
            </a:r>
            <a:endParaRPr lang="en-US" sz="1400" b="1" dirty="0">
              <a:solidFill>
                <a:srgbClr val="FF0000"/>
              </a:solidFill>
            </a:endParaRPr>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16722"/>
            <a:ext cx="9144000" cy="5338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flipH="1">
            <a:off x="1979712" y="2766043"/>
            <a:ext cx="4320480" cy="388843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979712" y="2924944"/>
            <a:ext cx="5112568" cy="360377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812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1442973"/>
            <a:ext cx="8892480" cy="3000821"/>
          </a:xfrm>
          <a:prstGeom prst="rect">
            <a:avLst/>
          </a:prstGeom>
        </p:spPr>
        <p:txBody>
          <a:bodyPr wrap="square">
            <a:spAutoFit/>
          </a:bodyPr>
          <a:lstStyle/>
          <a:p>
            <a:pPr marL="857250" indent="-514985" algn="just">
              <a:lnSpc>
                <a:spcPct val="150000"/>
              </a:lnSpc>
              <a:spcAft>
                <a:spcPts val="0"/>
              </a:spcAft>
              <a:tabLst>
                <a:tab pos="457200" algn="l"/>
              </a:tabLst>
            </a:pPr>
            <a:r>
              <a:rPr lang="es-MX" dirty="0">
                <a:latin typeface="Arial" panose="020B0604020202020204" pitchFamily="34" charset="0"/>
                <a:ea typeface="Times New Roman" panose="02020603050405020304" pitchFamily="18" charset="0"/>
                <a:cs typeface="Arial" panose="020B0604020202020204" pitchFamily="34" charset="0"/>
              </a:rPr>
              <a:t> </a:t>
            </a:r>
            <a:endParaRPr lang="en-US" dirty="0">
              <a:latin typeface="Arial" panose="020B0604020202020204" pitchFamily="34" charset="0"/>
              <a:ea typeface="Times New Roman" panose="02020603050405020304" pitchFamily="18" charset="0"/>
              <a:cs typeface="Times New Roman" panose="02020603050405020304" pitchFamily="18" charset="0"/>
            </a:endParaRPr>
          </a:p>
          <a:p>
            <a:pPr marL="857250" indent="-514985" algn="just">
              <a:lnSpc>
                <a:spcPct val="150000"/>
              </a:lnSpc>
              <a:spcAft>
                <a:spcPts val="0"/>
              </a:spcAft>
              <a:tabLst>
                <a:tab pos="457200" algn="l"/>
              </a:tabLst>
            </a:pPr>
            <a:r>
              <a:rPr lang="es-MX" b="1" dirty="0">
                <a:latin typeface="Arial" panose="020B0604020202020204" pitchFamily="34" charset="0"/>
                <a:ea typeface="Times New Roman" panose="02020603050405020304" pitchFamily="18" charset="0"/>
                <a:cs typeface="Arial" panose="020B0604020202020204" pitchFamily="34" charset="0"/>
              </a:rPr>
              <a:t>XV. 	</a:t>
            </a:r>
            <a:r>
              <a:rPr lang="es-MX" b="1" dirty="0">
                <a:solidFill>
                  <a:srgbClr val="FF0000"/>
                </a:solidFill>
                <a:latin typeface="Arial" panose="020B0604020202020204" pitchFamily="34" charset="0"/>
                <a:ea typeface="Times New Roman" panose="02020603050405020304" pitchFamily="18" charset="0"/>
                <a:cs typeface="Arial" panose="020B0604020202020204" pitchFamily="34" charset="0"/>
              </a:rPr>
              <a:t>Reconocimiento aduanero, </a:t>
            </a:r>
            <a:r>
              <a:rPr lang="es-MX" dirty="0">
                <a:latin typeface="Arial" panose="020B0604020202020204" pitchFamily="34" charset="0"/>
                <a:ea typeface="Times New Roman" panose="02020603050405020304" pitchFamily="18" charset="0"/>
                <a:cs typeface="Arial" panose="020B0604020202020204" pitchFamily="34" charset="0"/>
              </a:rPr>
              <a:t>el examen de las mercancías, así como de sus muestras que lleven a cabo las autoridades para allegarse de elementos que ayuden a cerciorarse de la veracidad de lo declarado ante la autoridad aduanera, así como del cumplimiento de las disposiciones que gravan y regulan la entrada o salida de mercancías del territorio nacional.</a:t>
            </a:r>
            <a:endParaRPr lang="en-US" dirty="0">
              <a:latin typeface="Arial" panose="020B0604020202020204" pitchFamily="34" charset="0"/>
              <a:ea typeface="Times New Roman" panose="02020603050405020304" pitchFamily="18" charset="0"/>
              <a:cs typeface="Times New Roman" panose="02020603050405020304" pitchFamily="18" charset="0"/>
            </a:endParaRPr>
          </a:p>
          <a:p>
            <a:pPr algn="r">
              <a:lnSpc>
                <a:spcPct val="150000"/>
              </a:lnSpc>
              <a:spcAft>
                <a:spcPts val="0"/>
              </a:spcAft>
            </a:pPr>
            <a:r>
              <a:rPr lang="es-ES" i="1" dirty="0">
                <a:solidFill>
                  <a:srgbClr val="0000FF"/>
                </a:solidFill>
                <a:latin typeface="Times New Roman" panose="02020603050405020304" pitchFamily="18" charset="0"/>
                <a:ea typeface="MS Mincho" panose="02020609040205080304" pitchFamily="49" charset="-128"/>
              </a:rPr>
              <a:t>Fracción adicionada DOF 09-12-2013</a:t>
            </a:r>
            <a:endParaRPr lang="en-US" dirty="0">
              <a:effectLst/>
              <a:latin typeface="Courier New" panose="02070309020205020404" pitchFamily="49" charset="0"/>
              <a:ea typeface="Times New Roman" panose="02020603050405020304" pitchFamily="18" charset="0"/>
            </a:endParaRPr>
          </a:p>
        </p:txBody>
      </p:sp>
      <p:sp>
        <p:nvSpPr>
          <p:cNvPr id="3" name="Rectángulo 2"/>
          <p:cNvSpPr/>
          <p:nvPr/>
        </p:nvSpPr>
        <p:spPr>
          <a:xfrm>
            <a:off x="1331640" y="1196752"/>
            <a:ext cx="7128792" cy="246221"/>
          </a:xfrm>
          <a:prstGeom prst="rect">
            <a:avLst/>
          </a:prstGeom>
        </p:spPr>
        <p:txBody>
          <a:bodyPr wrap="square">
            <a:spAutoFit/>
          </a:bodyPr>
          <a:lstStyle/>
          <a:p>
            <a:pPr indent="182880" algn="just">
              <a:lnSpc>
                <a:spcPts val="1200"/>
              </a:lnSpc>
              <a:spcAft>
                <a:spcPts val="0"/>
              </a:spcAft>
            </a:pPr>
            <a:r>
              <a:rPr lang="es-MX" b="1" dirty="0">
                <a:latin typeface="Arial" panose="020B0604020202020204" pitchFamily="34" charset="0"/>
                <a:ea typeface="Times New Roman" panose="02020603050405020304" pitchFamily="18" charset="0"/>
                <a:cs typeface="Univers (W1)"/>
              </a:rPr>
              <a:t>ARTICULO 2o.</a:t>
            </a:r>
            <a:r>
              <a:rPr lang="es-MX" dirty="0">
                <a:latin typeface="Arial" panose="020B0604020202020204" pitchFamily="34" charset="0"/>
                <a:ea typeface="Times New Roman" panose="02020603050405020304" pitchFamily="18" charset="0"/>
                <a:cs typeface="Univers (W1)"/>
              </a:rPr>
              <a:t> Para los efectos de esta Ley se considera:</a:t>
            </a:r>
            <a:endParaRPr lang="en-US" sz="1600" dirty="0">
              <a:effectLst/>
              <a:latin typeface="Univers (W1)"/>
              <a:ea typeface="Times New Roman" panose="02020603050405020304" pitchFamily="18" charset="0"/>
              <a:cs typeface="Univers (W1)"/>
            </a:endParaRPr>
          </a:p>
        </p:txBody>
      </p:sp>
      <p:pic>
        <p:nvPicPr>
          <p:cNvPr id="10242" name="Picture 2" descr="https://encrypted-tbn3.gstatic.com/images?q=tbn:ANd9GcS8d3jNdW8hNM1k-3UjaLwamj2xM2bX9H-htwldU5GFkGFpuWv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27584" y="4149080"/>
            <a:ext cx="2664296" cy="2101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2415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404664"/>
            <a:ext cx="7848872" cy="954107"/>
          </a:xfrm>
          <a:prstGeom prst="rect">
            <a:avLst/>
          </a:prstGeom>
          <a:noFill/>
        </p:spPr>
        <p:txBody>
          <a:bodyPr wrap="square" rtlCol="0">
            <a:spAutoFit/>
          </a:bodyPr>
          <a:lstStyle/>
          <a:p>
            <a:r>
              <a:rPr lang="es-MX" sz="2800" b="1" dirty="0" smtClean="0"/>
              <a:t>AHORA YA NO HAY LIMITES… </a:t>
            </a:r>
          </a:p>
          <a:p>
            <a:r>
              <a:rPr lang="es-MX" sz="2800" b="1" dirty="0" smtClean="0"/>
              <a:t>NI SIQUIERA EN EL PAPEL….</a:t>
            </a:r>
            <a:endParaRPr lang="en-US" sz="2800" b="1" dirty="0"/>
          </a:p>
        </p:txBody>
      </p:sp>
      <p:pic>
        <p:nvPicPr>
          <p:cNvPr id="34820" name="Picture 4" descr="http://img.informador.com.mx/biblioteca/imagen/677x508/966/9653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700808"/>
            <a:ext cx="5822740" cy="411862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1.bp.blogspot.com/-MJC15bB1NIk/UMimE1eOk2I/AAAAAAAAEtQ/BOvaTyiQMp4/s1600/abuso-de-autorid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2276872"/>
            <a:ext cx="2478485"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6690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50870"/>
            <a:ext cx="8424935" cy="143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55575" y="5589240"/>
            <a:ext cx="8064896" cy="1107996"/>
          </a:xfrm>
          <a:prstGeom prst="rect">
            <a:avLst/>
          </a:prstGeom>
        </p:spPr>
        <p:txBody>
          <a:bodyPr wrap="square">
            <a:spAutoFit/>
          </a:bodyPr>
          <a:lstStyle/>
          <a:p>
            <a:pPr algn="r"/>
            <a:r>
              <a:rPr lang="es-ES" dirty="0"/>
              <a:t>		</a:t>
            </a:r>
            <a:endParaRPr lang="en-US" dirty="0"/>
          </a:p>
          <a:p>
            <a:pPr algn="r"/>
            <a:r>
              <a:rPr lang="es-ES" sz="2400" b="1" dirty="0" smtClean="0">
                <a:solidFill>
                  <a:srgbClr val="FF0000"/>
                </a:solidFill>
              </a:rPr>
              <a:t>VIII. El </a:t>
            </a:r>
            <a:r>
              <a:rPr lang="es-ES" sz="2400" b="1" dirty="0">
                <a:solidFill>
                  <a:srgbClr val="FF0000"/>
                </a:solidFill>
              </a:rPr>
              <a:t>representante legal en términos </a:t>
            </a:r>
            <a:endParaRPr lang="es-ES" sz="2400" b="1" dirty="0" smtClean="0">
              <a:solidFill>
                <a:srgbClr val="FF0000"/>
              </a:solidFill>
            </a:endParaRPr>
          </a:p>
          <a:p>
            <a:pPr algn="r"/>
            <a:r>
              <a:rPr lang="es-ES" sz="2400" b="1" dirty="0" smtClean="0">
                <a:solidFill>
                  <a:srgbClr val="FF0000"/>
                </a:solidFill>
              </a:rPr>
              <a:t>del </a:t>
            </a:r>
            <a:r>
              <a:rPr lang="es-ES" sz="2400" b="1" dirty="0">
                <a:solidFill>
                  <a:srgbClr val="FF0000"/>
                </a:solidFill>
              </a:rPr>
              <a:t>artículo 40 de esta Ley</a:t>
            </a:r>
            <a:r>
              <a:rPr lang="es-ES" sz="2400" b="1" dirty="0" smtClean="0">
                <a:solidFill>
                  <a:srgbClr val="FF0000"/>
                </a:solidFill>
              </a:rPr>
              <a:t>.</a:t>
            </a:r>
            <a:r>
              <a:rPr lang="es-ES" sz="2400" b="1" dirty="0">
                <a:solidFill>
                  <a:srgbClr val="FF0000"/>
                </a:solidFill>
              </a:rPr>
              <a:t> </a:t>
            </a:r>
            <a:endParaRPr lang="en-US" sz="2400" b="1" dirty="0">
              <a:solidFill>
                <a:srgbClr val="FF0000"/>
              </a:solidFill>
            </a:endParaRPr>
          </a:p>
        </p:txBody>
      </p:sp>
      <p:sp>
        <p:nvSpPr>
          <p:cNvPr id="3" name="TextBox 2"/>
          <p:cNvSpPr txBox="1"/>
          <p:nvPr/>
        </p:nvSpPr>
        <p:spPr>
          <a:xfrm>
            <a:off x="503547" y="123934"/>
            <a:ext cx="8136904" cy="369332"/>
          </a:xfrm>
          <a:prstGeom prst="rect">
            <a:avLst/>
          </a:prstGeom>
          <a:noFill/>
        </p:spPr>
        <p:txBody>
          <a:bodyPr wrap="square" rtlCol="0">
            <a:spAutoFit/>
          </a:bodyPr>
          <a:lstStyle/>
          <a:p>
            <a:r>
              <a:rPr lang="es-MX" dirty="0" smtClean="0"/>
              <a:t>Articulo 53.- REPONSABLE SOLIDARIO DE PAGO DE CONTRIBUCIONES.</a:t>
            </a:r>
            <a:endParaRPr lang="en-US" dirty="0"/>
          </a:p>
        </p:txBody>
      </p:sp>
      <p:sp>
        <p:nvSpPr>
          <p:cNvPr id="4" name="TextBox 3"/>
          <p:cNvSpPr txBox="1"/>
          <p:nvPr/>
        </p:nvSpPr>
        <p:spPr>
          <a:xfrm>
            <a:off x="1043607" y="542763"/>
            <a:ext cx="7128792" cy="369332"/>
          </a:xfrm>
          <a:prstGeom prst="rect">
            <a:avLst/>
          </a:prstGeom>
          <a:noFill/>
        </p:spPr>
        <p:txBody>
          <a:bodyPr wrap="square" rtlCol="0">
            <a:spAutoFit/>
          </a:bodyPr>
          <a:lstStyle/>
          <a:p>
            <a:pPr algn="ctr"/>
            <a:r>
              <a:rPr lang="es-MX" dirty="0" smtClean="0"/>
              <a:t>SE SUMA AL </a:t>
            </a:r>
            <a:r>
              <a:rPr lang="es-MX" b="1" dirty="0" smtClean="0">
                <a:solidFill>
                  <a:srgbClr val="FF0000"/>
                </a:solidFill>
              </a:rPr>
              <a:t>REPRESENTANTE LEGAL </a:t>
            </a:r>
            <a:r>
              <a:rPr lang="es-MX" dirty="0" smtClean="0"/>
              <a:t>(AL DEL ARTICULO 40)</a:t>
            </a:r>
            <a:endParaRPr lang="en-US" dirty="0"/>
          </a:p>
        </p:txBody>
      </p:sp>
      <p:pic>
        <p:nvPicPr>
          <p:cNvPr id="35842" name="Picture 2" descr="http://www.logismarket.com.mx/ip/schneider-national-de-mexico-agente-aduanal-reduccion-de-tiempo-en-cruce-de-fronteras-421885-FG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3" y="2614582"/>
            <a:ext cx="9143999"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26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274638"/>
            <a:ext cx="8186738" cy="1143000"/>
          </a:xfrm>
        </p:spPr>
        <p:txBody>
          <a:bodyPr>
            <a:normAutofit/>
          </a:bodyPr>
          <a:lstStyle/>
          <a:p>
            <a:pPr algn="r" eaLnBrk="1" fontAlgn="auto" hangingPunct="1">
              <a:spcAft>
                <a:spcPts val="0"/>
              </a:spcAft>
              <a:defRPr/>
            </a:pPr>
            <a:r>
              <a:rPr lang="es-ES_tradnl" b="1" i="1" dirty="0" smtClean="0">
                <a:solidFill>
                  <a:schemeClr val="accent2"/>
                </a:solidFill>
                <a:latin typeface="Arial" pitchFamily="34" charset="0"/>
                <a:cs typeface="Arial" pitchFamily="34" charset="0"/>
              </a:rPr>
              <a:t>Código Fiscal de la Federación</a:t>
            </a:r>
            <a:br>
              <a:rPr lang="es-ES_tradnl" b="1" i="1" dirty="0" smtClean="0">
                <a:solidFill>
                  <a:schemeClr val="accent2"/>
                </a:solidFill>
                <a:latin typeface="Arial" pitchFamily="34" charset="0"/>
                <a:cs typeface="Arial" pitchFamily="34" charset="0"/>
              </a:rPr>
            </a:br>
            <a:r>
              <a:rPr lang="es-ES_tradnl" b="1" i="1" dirty="0" smtClean="0">
                <a:latin typeface="Arial" pitchFamily="34" charset="0"/>
                <a:cs typeface="Arial" pitchFamily="34" charset="0"/>
              </a:rPr>
              <a:t>3.- Buzón tributario.</a:t>
            </a:r>
            <a:endParaRPr lang="es-MX" b="1" i="1" dirty="0">
              <a:latin typeface="Arial" pitchFamily="34" charset="0"/>
              <a:cs typeface="Arial" pitchFamily="34" charset="0"/>
            </a:endParaRPr>
          </a:p>
        </p:txBody>
      </p:sp>
      <p:sp>
        <p:nvSpPr>
          <p:cNvPr id="22531" name="Text Box 4"/>
          <p:cNvSpPr txBox="1">
            <a:spLocks noChangeArrowheads="1"/>
          </p:cNvSpPr>
          <p:nvPr/>
        </p:nvSpPr>
        <p:spPr bwMode="auto">
          <a:xfrm>
            <a:off x="0" y="1990725"/>
            <a:ext cx="9144000" cy="513986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514350" indent="-514350" algn="just" eaLnBrk="1" hangingPunct="1">
              <a:buFontTx/>
              <a:buAutoNum type="romanUcPeriod"/>
              <a:defRPr/>
            </a:pPr>
            <a:r>
              <a:rPr lang="es-ES_tradnl" altLang="es-MX" sz="2400" dirty="0" smtClean="0">
                <a:solidFill>
                  <a:srgbClr val="002060"/>
                </a:solidFill>
              </a:rPr>
              <a:t>La autoridad fiscal realizará la notificación de </a:t>
            </a:r>
            <a:r>
              <a:rPr lang="es-ES_tradnl" altLang="es-MX" sz="2400" b="1" u="sng" dirty="0" smtClean="0">
                <a:solidFill>
                  <a:srgbClr val="FF0000"/>
                </a:solidFill>
              </a:rPr>
              <a:t>cualquier acto o resolución administrativa que emita, en documentos digitales, incluyendo cualquiera que pueda ser recurrido.</a:t>
            </a:r>
          </a:p>
          <a:p>
            <a:pPr marL="514350" indent="-514350" algn="just" eaLnBrk="1" hangingPunct="1">
              <a:buFontTx/>
              <a:buAutoNum type="romanUcPeriod"/>
              <a:defRPr/>
            </a:pPr>
            <a:r>
              <a:rPr lang="es-ES_tradnl" altLang="es-MX" sz="2400" dirty="0" smtClean="0">
                <a:solidFill>
                  <a:srgbClr val="002060"/>
                </a:solidFill>
              </a:rPr>
              <a:t>Los contribuyentes presentarán </a:t>
            </a:r>
            <a:r>
              <a:rPr lang="es-ES_tradnl" altLang="es-MX" sz="2400" u="sng" dirty="0" smtClean="0">
                <a:solidFill>
                  <a:srgbClr val="FF0000"/>
                </a:solidFill>
              </a:rPr>
              <a:t>promociones, solicitudes, avisos o darán cumplimiento a requerimientos de la autoridad, a través de documentos digitales, y podrán realizar consultas sobre su situación fiscal.</a:t>
            </a:r>
          </a:p>
          <a:p>
            <a:pPr algn="just" eaLnBrk="1" hangingPunct="1">
              <a:defRPr/>
            </a:pPr>
            <a:r>
              <a:rPr lang="es-ES_tradnl" altLang="es-MX" sz="2400" dirty="0" smtClean="0">
                <a:solidFill>
                  <a:srgbClr val="002060"/>
                </a:solidFill>
              </a:rPr>
              <a:t>Las personas físicas y morales que tengan asignado </a:t>
            </a:r>
            <a:r>
              <a:rPr lang="es-ES_tradnl" altLang="es-MX" sz="2000" b="1" u="sng" dirty="0" smtClean="0">
                <a:solidFill>
                  <a:srgbClr val="FF0000"/>
                </a:solidFill>
              </a:rPr>
              <a:t>un buzón tributario deberán consultarlo dentro de los tres días siguientes a aquél en que reciban un aviso electrónico enviado por el Servicio de Administración Tributaria</a:t>
            </a:r>
            <a:r>
              <a:rPr lang="es-ES_tradnl" altLang="es-MX" sz="2400" dirty="0" smtClean="0">
                <a:solidFill>
                  <a:srgbClr val="002060"/>
                </a:solidFill>
              </a:rPr>
              <a:t> mediante los mecanismos de comunicación que el contribuyente elija de entre los que se den a conocer mediante reglas de carácter general.</a:t>
            </a:r>
          </a:p>
          <a:p>
            <a:pPr algn="just" eaLnBrk="1" hangingPunct="1">
              <a:defRPr/>
            </a:pPr>
            <a:endParaRPr lang="es-MX" altLang="es-MX" sz="2400" dirty="0" smtClean="0">
              <a:solidFill>
                <a:srgbClr val="002060"/>
              </a:solidFill>
            </a:endParaRPr>
          </a:p>
        </p:txBody>
      </p:sp>
    </p:spTree>
    <p:extLst>
      <p:ext uri="{BB962C8B-B14F-4D97-AF65-F5344CB8AC3E}">
        <p14:creationId xmlns:p14="http://schemas.microsoft.com/office/powerpoint/2010/main" val="259836472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1949" y="188640"/>
            <a:ext cx="8136904" cy="830997"/>
          </a:xfrm>
          <a:prstGeom prst="rect">
            <a:avLst/>
          </a:prstGeom>
          <a:noFill/>
        </p:spPr>
        <p:txBody>
          <a:bodyPr wrap="square" rtlCol="0">
            <a:spAutoFit/>
          </a:bodyPr>
          <a:lstStyle/>
          <a:p>
            <a:r>
              <a:rPr lang="es-MX" sz="2400" b="1" u="sng" dirty="0" smtClean="0"/>
              <a:t>ARTICULO 59 (OBLIGACIONES DE LOS IMPORTADORES) SE MODIFICAN LAS FRACCIONS III y IV.</a:t>
            </a:r>
            <a:endParaRPr lang="en-US" sz="2400" b="1" u="sng" dirty="0"/>
          </a:p>
        </p:txBody>
      </p:sp>
      <p:sp>
        <p:nvSpPr>
          <p:cNvPr id="3" name="Rectangle 2"/>
          <p:cNvSpPr/>
          <p:nvPr/>
        </p:nvSpPr>
        <p:spPr>
          <a:xfrm>
            <a:off x="107505" y="1196752"/>
            <a:ext cx="8928992" cy="5078313"/>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es-ES" dirty="0">
                <a:solidFill>
                  <a:schemeClr val="tx1"/>
                </a:solidFill>
              </a:rPr>
              <a:t>	</a:t>
            </a:r>
          </a:p>
          <a:p>
            <a:pPr algn="just"/>
            <a:r>
              <a:rPr lang="es-ES" b="1" dirty="0">
                <a:solidFill>
                  <a:schemeClr val="tx1"/>
                </a:solidFill>
              </a:rPr>
              <a:t>III. </a:t>
            </a:r>
            <a:r>
              <a:rPr lang="es-ES" b="1" dirty="0" smtClean="0">
                <a:solidFill>
                  <a:schemeClr val="tx1"/>
                </a:solidFill>
              </a:rPr>
              <a:t>Entregar </a:t>
            </a:r>
            <a:r>
              <a:rPr lang="es-ES" b="1" dirty="0">
                <a:solidFill>
                  <a:schemeClr val="tx1"/>
                </a:solidFill>
              </a:rPr>
              <a:t>al agente aduanal que promueva el despacho de las mercancías, una </a:t>
            </a:r>
            <a:r>
              <a:rPr lang="es-ES" b="1" dirty="0" smtClean="0">
                <a:solidFill>
                  <a:schemeClr val="tx1"/>
                </a:solidFill>
              </a:rPr>
              <a:t>MANIFESTACION POR ESCRITO y BAJO PROTESTA DE SER VERDAD con </a:t>
            </a:r>
            <a:r>
              <a:rPr lang="es-ES" b="1" dirty="0">
                <a:solidFill>
                  <a:schemeClr val="tx1"/>
                </a:solidFill>
              </a:rPr>
              <a:t>los elementos que en los términos de esta Ley permitan determinar el </a:t>
            </a:r>
            <a:r>
              <a:rPr lang="es-ES" b="1" u="sng" dirty="0">
                <a:solidFill>
                  <a:srgbClr val="99FF33"/>
                </a:solidFill>
              </a:rPr>
              <a:t>valor en aduana </a:t>
            </a:r>
            <a:r>
              <a:rPr lang="es-ES" b="1" dirty="0">
                <a:solidFill>
                  <a:schemeClr val="tx1"/>
                </a:solidFill>
              </a:rPr>
              <a:t>de las mercancías. El importador deberá conservar copia de dicha manifestación y obtener la información, documentación y otros medios de prueba necesarios para comprobar que el valor declarado ha sido determinado de conformidad con las disposiciones aplicables de esta Ley y proporcionarlos a las autoridades aduaneras, cuando éstas lo requieran.</a:t>
            </a:r>
          </a:p>
          <a:p>
            <a:pPr algn="just"/>
            <a:r>
              <a:rPr lang="es-ES" b="1" dirty="0">
                <a:solidFill>
                  <a:schemeClr val="tx1"/>
                </a:solidFill>
              </a:rPr>
              <a:t>		</a:t>
            </a:r>
          </a:p>
          <a:p>
            <a:pPr algn="just"/>
            <a:r>
              <a:rPr lang="es-ES" b="1" dirty="0">
                <a:solidFill>
                  <a:schemeClr val="tx1"/>
                </a:solidFill>
              </a:rPr>
              <a:t>IV. </a:t>
            </a:r>
            <a:r>
              <a:rPr lang="es-ES" b="1" dirty="0" smtClean="0">
                <a:solidFill>
                  <a:schemeClr val="tx1"/>
                </a:solidFill>
              </a:rPr>
              <a:t>Estar </a:t>
            </a:r>
            <a:r>
              <a:rPr lang="es-ES" b="1" dirty="0">
                <a:solidFill>
                  <a:schemeClr val="tx1"/>
                </a:solidFill>
              </a:rPr>
              <a:t>inscritos en el Padrón de Importadores y, en su caso, en el Padrón de Importadores de Sectores Específicos o en el Padrón de Exportadores Sectorial que están a cargo del Servicio de Administración Tributaria, para lo cual deberán encontrarse al corriente en el cumplimiento de sus obligaciones fiscales, así como acreditar ante las autoridades aduaneras que se encuentran inscritos en el registro federal de contribuyentes y cumplir con los demás requisitos que establezca el Reglamento y los que establezca el Servicio de Administración Tributaria mediante reglas</a:t>
            </a:r>
            <a:r>
              <a:rPr lang="es-ES" b="1" dirty="0"/>
              <a:t>.</a:t>
            </a:r>
          </a:p>
        </p:txBody>
      </p:sp>
      <p:sp>
        <p:nvSpPr>
          <p:cNvPr id="4" name="CuadroTexto 3"/>
          <p:cNvSpPr txBox="1"/>
          <p:nvPr/>
        </p:nvSpPr>
        <p:spPr>
          <a:xfrm>
            <a:off x="5148064" y="6452180"/>
            <a:ext cx="2880320" cy="369332"/>
          </a:xfrm>
          <a:prstGeom prst="rect">
            <a:avLst/>
          </a:prstGeom>
          <a:noFill/>
        </p:spPr>
        <p:txBody>
          <a:bodyPr wrap="square" rtlCol="0">
            <a:spAutoFit/>
          </a:bodyPr>
          <a:lstStyle/>
          <a:p>
            <a:r>
              <a:rPr lang="es-MX" dirty="0" smtClean="0"/>
              <a:t>SE ABUNDA ADELANTE</a:t>
            </a:r>
            <a:endParaRPr lang="es-MX" dirty="0"/>
          </a:p>
        </p:txBody>
      </p:sp>
    </p:spTree>
    <p:extLst>
      <p:ext uri="{BB962C8B-B14F-4D97-AF65-F5344CB8AC3E}">
        <p14:creationId xmlns:p14="http://schemas.microsoft.com/office/powerpoint/2010/main" val="6906103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136904" cy="369332"/>
          </a:xfrm>
          <a:prstGeom prst="rect">
            <a:avLst/>
          </a:prstGeom>
          <a:noFill/>
        </p:spPr>
        <p:txBody>
          <a:bodyPr wrap="square" rtlCol="0">
            <a:spAutoFit/>
          </a:bodyPr>
          <a:lstStyle/>
          <a:p>
            <a:r>
              <a:rPr lang="es-MX" u="sng" dirty="0" smtClean="0">
                <a:solidFill>
                  <a:srgbClr val="99FF33"/>
                </a:solidFill>
              </a:rPr>
              <a:t>ARTICULO 59-B (NUEVO) REPRESENTANTE LEGAL</a:t>
            </a:r>
            <a:endParaRPr lang="en-US" u="sng" dirty="0">
              <a:solidFill>
                <a:srgbClr val="99FF33"/>
              </a:solidFill>
            </a:endParaRPr>
          </a:p>
        </p:txBody>
      </p:sp>
      <p:sp>
        <p:nvSpPr>
          <p:cNvPr id="3" name="TextBox 2"/>
          <p:cNvSpPr txBox="1"/>
          <p:nvPr/>
        </p:nvSpPr>
        <p:spPr>
          <a:xfrm>
            <a:off x="155575" y="1015277"/>
            <a:ext cx="8136904" cy="646331"/>
          </a:xfrm>
          <a:prstGeom prst="rect">
            <a:avLst/>
          </a:prstGeom>
          <a:noFill/>
        </p:spPr>
        <p:txBody>
          <a:bodyPr wrap="square" rtlCol="0">
            <a:spAutoFit/>
          </a:bodyPr>
          <a:lstStyle/>
          <a:p>
            <a:r>
              <a:rPr lang="es-MX" dirty="0" smtClean="0"/>
              <a:t>QUIENES EJERZAN LA OPCION DE DESPACHO ADUANERO </a:t>
            </a:r>
          </a:p>
          <a:p>
            <a:r>
              <a:rPr lang="es-MX" dirty="0" smtClean="0"/>
              <a:t>SIN LA INTERVENCION DEL AGENTE ADUANAL ESTARAN OBLIGADOS A:</a:t>
            </a:r>
            <a:endParaRPr lang="en-US" dirty="0"/>
          </a:p>
        </p:txBody>
      </p:sp>
      <p:sp>
        <p:nvSpPr>
          <p:cNvPr id="4" name="TextBox 3"/>
          <p:cNvSpPr txBox="1"/>
          <p:nvPr/>
        </p:nvSpPr>
        <p:spPr>
          <a:xfrm>
            <a:off x="4254698" y="2490717"/>
            <a:ext cx="4686355" cy="2031325"/>
          </a:xfrm>
          <a:prstGeom prst="rect">
            <a:avLst/>
          </a:prstGeom>
          <a:noFill/>
        </p:spPr>
        <p:txBody>
          <a:bodyPr wrap="square" rtlCol="0">
            <a:spAutoFit/>
          </a:bodyPr>
          <a:lstStyle/>
          <a:p>
            <a:pPr marL="285750" indent="-285750">
              <a:buFont typeface="Wingdings" pitchFamily="2" charset="2"/>
              <a:buChar char="ü"/>
            </a:pPr>
            <a:r>
              <a:rPr lang="es-MX" dirty="0" smtClean="0"/>
              <a:t>CONTAR CON # DE AUTORIZACION</a:t>
            </a:r>
          </a:p>
          <a:p>
            <a:pPr marL="285750" indent="-285750">
              <a:buFont typeface="Wingdings" pitchFamily="2" charset="2"/>
              <a:buChar char="ü"/>
            </a:pPr>
            <a:r>
              <a:rPr lang="es-MX" dirty="0" smtClean="0"/>
              <a:t>ACEPTAR VISITAS DE LA AUTORIDAD</a:t>
            </a:r>
          </a:p>
          <a:p>
            <a:pPr marL="285750" indent="-285750">
              <a:buFont typeface="Wingdings" pitchFamily="2" charset="2"/>
              <a:buChar char="ü"/>
            </a:pPr>
            <a:r>
              <a:rPr lang="es-MX" dirty="0" smtClean="0"/>
              <a:t>TRANSMITIR LA INFORMACION ESTADISTICA DEL PEDIMIENTO</a:t>
            </a:r>
          </a:p>
          <a:p>
            <a:pPr marL="285750" indent="-285750">
              <a:buFont typeface="Wingdings" pitchFamily="2" charset="2"/>
              <a:buChar char="ü"/>
            </a:pPr>
            <a:r>
              <a:rPr lang="es-MX" dirty="0" smtClean="0"/>
              <a:t>CONTAR CON EL EQUIPO NECESARIO PARA REALIZAR EL DESPACHO ELECTRONICO</a:t>
            </a:r>
          </a:p>
          <a:p>
            <a:pPr marL="285750" indent="-285750">
              <a:buFont typeface="Wingdings" pitchFamily="2" charset="2"/>
              <a:buChar char="ü"/>
            </a:pPr>
            <a:r>
              <a:rPr lang="es-MX" dirty="0" smtClean="0"/>
              <a:t>DESPACHO DEL SEA</a:t>
            </a:r>
            <a:endParaRPr lang="en-US" dirty="0"/>
          </a:p>
        </p:txBody>
      </p:sp>
      <p:sp>
        <p:nvSpPr>
          <p:cNvPr id="5" name="AutoShape 4" descr="data:image/jpeg;base64,/9j/4AAQSkZJRgABAQAAAQABAAD/2wCEAAkGBhISEBUUExQUFBQUFRQZGBUUFBQUFBQUFRQVFxQUFRUXHCYeFxklGhQUHy8gIycpLCwsFR4xNTAqNSYrLCkBCQoKDgwOGg8PGikkHBwpKSkpKSksKSkpKSkpKSkpKSkpKSwpLCkpKSwpLCkpLCkpLCkpKSksKSkpLCwpLCwpLP/AABEIALcBEwMBIgACEQEDEQH/xAAcAAABBQEBAQAAAAAAAAAAAAAFAAIDBAYBBwj/xABAEAABAwIEBAQEAwYFAwUBAAABAAIRAwQFEiExQVFhcQYTIoEykaHBQrHRBxQjUnLwFWKisvGCwuFDRFNjkjP/xAAZAQADAQEBAAAAAAAAAAAAAAAAAQIDBAX/xAAlEQEBAAICAgEEAgMAAAAAAAAAAQIRAyESMUEEEyJRYXEUMkL/2gAMAwEAAhEDEQA/ANVZYtTkB1bO48Bt7If4tc9j2vZs6AeiGeG6DaNv5riC46QYlqfiWNitkYSI1k9tly5Zfii+nLDEnPPl/C07x9VereGqlX1Mho4TyWQdiJZLQDnzTPDLwV6j45uGsyDKRz4hZTXyj+2jufD4DqZe4Et3AECFqMLyiA0FvTgvM6XiRx+Ix1O5W78NYs2qwS4ZhwW2Fm1RpXFKlsmZtE6jst2h5XaaRSp7oAlT2Tk2nsnKgSSSSASSSSASSSSASSSSASF19z3RRC6+5SoV3FTXN7TY0FzgBp7yQPzKwPjvxMaLw1h9WU9hDiCCOsfRYC68SVHiC4wDMAmAdtv72Uyqs29OxrxnbupOGpgkbE7bO04T9+SpWwt6jgKdWcwEaQeZ0O0Aarzm3fnlpPCR1E/VWrWk8yzMA78MceYgxOw2T8qPtx6pb4AAA4PEaHUc9kdbUeBu35LzbB/FNZg8t/8AEGWJc4CB1c0HbgYW7wzFadW2846AAl3IQNU9p0jxXCzWOZz2tAHJYDxPjdvQllKp5lToPS334oV4u8eVLhxZTJZR2AHxP6krH1HqLl8Rrjx/NWq9255L3uJ7n8kLurxzjvAXH1CdN1wZRupk0u0wBSsad+CQ+i7WJPQcAqIvN7JLgoBcR0O3pNzRp0KdcuJc5rsrQSdZ6LO27i50cd0SucQ82oS5vqGp5GOKo2V4fMJDROvyXD36cN7E3UGEguJ225ptKnTc/KfQwcuJUYy7tdmMa9OgRLCMJ80kgGG7908cddUSaSW2CeZo0THMawtX4fwUUjG8/MJ+HW7Wva4HhB5LRMoiZC6cMPlpIe1sBS0Nk1w0T6Oy1We5dprjl2numBFmycuM2XVQNC6XhdTSxBOgrpKbHJJjkjOSTXTwXQmHUkkkAkGv3Q0nlrPIcSjJWS8Z3gp2dUn8TcoiJl2nFTTjxTxTfl9d7wSZcT+WqBtcTIgwfvstfhHhZ1zLyconutHa+CKLWwdTzWOXJI7MODLLthMNwuq4w0E6DUcFqKPgmu9kl0HcaagjZbG0sGMADQAiduFh922umfTyTt5//g9Usy1GCeLmgDN3nY69/qqGNYw6kw02mC9sODTpl/l6+3Jen39v6CQJheReM8McytnmWPaC3hA/lj2W8u525c8JL0zdR+s7yqdW4U9UFQFiuIu0eY8oSaziuOUjtBCaXC5OmT0CiAUw0CCTtZokmtJhJJTV3VMtiowyRo7rzVJtq4OBb+L7ojh2D1XUzu1o1I3VZtXNVp5fhadesLi28/ad+Fvphp1AnUxoVrrW1qst25fxa6bx1R6ph7a1q3QbAp+G3Tabcr4nYAa6LWY9tJFXBadTjBPXZaig08Y9lWtKAOsATwV5jIXTjNKkdcNE6kNFx2ydT2VKdcu0t0nJ1IIAg3ZdXG7LqoEkkkgEmFgCcQmwkCzFPXF1MEkkkgOO2WI/aDbh9pH+dsfX7SttUOhWW8W2ZqW5DdwQfzH3U5Kx9gmCWzWW7ABGgVtDMOxFtO1D6hgNkHuDEITR8esfVytY7LPxcFxWbevhnJI1DTqnHFqFP43tHuoRZmuw5XQCNxvCxGIeH6IrFgD3uEklz8o010U4xWeV9R6lheI0q3wPa6RsCg+P4DRqkgsByzl02lDvCGGtDWvbSLJGrs7pB7Ea9wtBXOpW2V1HLJ3t4VjltkeWxEEhCnDRbrx9gLy81GAwd+/NYF0tMHRaYXcZ5zVMZR1UlRqa0rsFUyRwnEroYuSmR2aF1RyknoPYHVC2lUDXNDY47xCCWmEtNI1cwLWkzCt+SKzKsbgSPuh2H0XMovGpY/blI3XHe/6cdjcULwutWspGDEZuiWG+Gyx3mPeSd9VR8MUXVGsd+Buw5oh4sxg0KQMb6LWasmV+D+N1paDRAM8FN5kLKYb4np+WHF2gaB3corvxISROjT+Sv7mMPyjYNqyCu2lbM2VnzjgNOWcAm4ZjObLTYQXfi6d05nN6Pyahx0UlFQTopqC0UIN2XUgkqBJJSkgEuZVypUAElR/vY5FATJKH96HIpfvQ5FATJKJtyJ4jupUAyrsUNrNnQ7FEq59KG1FNOMBjvh8PfUpBxyhwqZQYPrbBb82jXqs/iHhap5bWj0GT6WwWhvADiT1K9IxSxGcVRvlyu6iZafYz81QqkbrkytlenxY45SaQ+FLc0qbGOJMNO/UlWMSwNhdn4lQ2980Pa2fVofYopWuGvloBG0OkEE8dAZHulO42t1Ygw9pEBVr6xrUnl3mZmOJIa4bcxKs2ch0H5rniFpcPSTmaNANiTzCc9M8r+XSpOceoD81n8Z8HUKwMNDXcxpqjFjbPiXnXoFedT0WfcPqvB8Swt1Cq5juG3ZQ02Stf43sj5pKj8J4CHtLzr6ojoujz/Hbn+3fLQZheDFwBLSZP0WmxDwFTq0XmkMtRjcwHB0CYVu9e2lVbRa2IaHZhw6LV2vpaan/1meumiw87bK7JxYzDTwdtMRqkrdzZnO7TifzSXXuPPuLTYBevD6kHTyzupjcOFoGSYcZB68lRwR4YKuYSS0gfcrT+kYaw5R6YJnuuSXfpwT1oYwJ/kWrS70zGnKVX8U121qA10BHyQy+xmnXpbw1kQOZCGuuX14IacjYAA4p5XePiLehewwxrKOcgx+EfdU2YmXPy6aDkjWFOqVmhpZDW8DIRhnhxmbMGgHiOaU4tzovCX0D2hfUYGZhPREMJ8L1qbsweATvorNzgMQ9gyuG8I9hxOQStcOPvs5j+zaDajRDjPVEbeomGlKc2iuiNBJtUc0i8Ki2kU7yzzVbC4HLpeFUDCoqzTIHNAWHPDnDkFYlVWtI2TLiq4DugLpqgcV3Mg2Yp9Ku4HogCVdsjquUK4IA4qHzSobippPFAXa7tEPfunmuSFAXapU4ZdfCexWZFwHszcNfoYWpfQLwWjiFnf8AqUWOk5myT2nf22WWeO5t0cPJ45aBbq5ZoSYnYcT7Ijh4LWZiCGji9wYNeU7oRe4NScJcwFwO/H2T7JzMzQQ8gcHEn8yueaelrcGKd6+o8ObTLKYPxOOr+obGg781YdXl24Ovur1F4dAA2CkuLWk0E5WyeMAGeavxt7YeUl1pQc4BRPqKB9xroZT2vlc9t9NpJoJxnCW1m6j3QzALTyM1M85aeY5LVlkqP9wa46hKWzo7r5VLXDmEl5EuPPgOQVu7uGMpGTpGv6KSqA3RR17RtSmWnkrgyy6eSYhdA1XEDSUlzE7VwrPAaYDiPkkujccuhptmXEvZoAySqN9ibvI8s5mggEDgQrFpVqMdUDeDIcDtCp3FLzmgnZoMEclybmF08j0rUh6QOfBajA7apSewuaQwa7aHuh2C02AhxE5YiVuMMxB9TQtAaOfJPjz3loS96HrIseMwACvghA/8AEGUx6fkpWYwyPiE8l2zONRWrVAU9s4EaLF18TLiSTpyC0+E1i9gMQEY8kyKZbFmqRqjapGrVR4TguBOCA6FFW+Jvf9FKobg+pnf9EwsBV7xugPJWEx9Zo0JQA7Ous1MKZ1KmeJHZSUnMbt89ZQE0KC7Hp+SnDp2UF6fR8kjKNB2UTlKNh2CiekaWx3KrYjdcG8V1tQiRz/JUhrUJ5Ba449JvsKxOxiXNGjRr9yEDZdtDtOa0WJXJa3o9xBPLSR+SzF16XQR8R9Pc7gc+ay5OH/qOzg5LfxtHWY5SpNknX++Kp2dWvfv9M06IOtTn/lp8z14KHBvD7K9T+O4aaiiDv/UePYLd0aLWNDWgAAQABAAHAAJ4cX7Tyc0x/wBff7Z6/wAHbRIyCGRA5zxk8TxlU2rQY00mnPIrNPrQuX6jDWXTp+nz8sO1kOXRdAKnL3fC0n2QzEG1WmHNc0Fc9xynem8st1tdq3ud8DgidvUACz1jRIPdarDsDLgDU0b/AC8T3T48Llei5cscZ2BXFhSc4mBqeSS3DLRgAAaIHRJdH2P5cn+Tj+nid/eMtrm4p7h7Rr11QmpcxkaNBxj6pt051V7nvguMQR04JrcoIc47cFhllLXnXujVhVbDhtlgjsj1DFY2BiOCpeGcMFwx5iIIC11l4dpt1CrDj+YMMdAVag+ozM0kSqOE4M81Mz8xHHot1QwoNPRXaVk1pLo78lpjxVXj2xtz4bqZswJyrZYJb5aYCutw9x2Ed0y4v7agP4tamzpIzf8A53+i2w4/G9CSRcYpAqWG4pRuGl9F2ZoOUmIII4QfmroWikgTgmBOBQRyhuaRMFu4UwVa+rOblIPGCmCNxU/kVY0X/wApVmoyrqQ5oH2+SbSrvezQgEGCTsUBB5L/AOUrnkv/AJSpTcvY4Bxa4HlCTatRznBpHpPED9EA2j5jfwnsnVC9+hblHNcbeOyvmJbx94TWmqQDmGvb9EjWiNFC9cc5wdrt9Eg8JybG1am+ZPcfIqKl+L3UNGrDnN5O+hUzNnLdBjrdrmQ4T/f6SvOf2jXBp16YYS2KYJAMCcxymNp0Oq9JJhq8g/aTdTdkfytY3/Tmj/UpqsfYFa3NzWuAWPIeHSHkklnKORXuXh7Faj6TRXINQAS8DK1/WOB+i868A4KCxtSJkkzw7ey9AZSnQbDc8+gVyaib2uYnfkFrGiXPnsGjdxTaFo0cATzgfRdo0p19p4np2Usz2U3tU6OYOS7UtGvaWuEg/wB+ympUj7KdrI2U3XoS0Mw7AWUjmPqPCeARPdIqN7llMZPS8srl7T+Y1JQiiUlRPC8BwhzqNeAPQBJO8wn4d4ar1xSLKRc12sjgJ3JWow63DRfAcz/tRTwpigo07amdqrSB/U3UfMSPkuPHjlvaNFg/gm4ptgPawH4uJ7CFpRQo27R5lVrf6iAT81jvG2LXdKsW+a4UniWZYbI4gkakgrIOqkmSSTzJkroxwmPo49NvPGtkz4c9Uj+WQPdxj7oNeftJqmfKpspzxMvPy0H0WLBTlYEcQ8SXVb46zyOQOVvybCFkKSEsqNge8DY35FxlcYp1YaZ2a78DvmY7OPJerBeNYPgjq7iA4NDRJJ+y9LwvFSKbGvOdzWgF22aNJ77KblI0x48r3IOBOCHtxZsxBUzcSpkxmg9il5Q/t5fpcVPEzo3+oKZtyw/iCc5zTvlPeE9o8aHuqBz3Z3EAHQK3npZIn0kxx1O6lFFh1hp9gU7yGxGURyhNIZUyB7fL1M7b8RzTqVvnfU1Ig8O5RFlFoMgAHsuhgGwAlBhNMjynjiCJ+f8Aynss25Wkl0kA7j9FbuQ0AmBrvoqb6vJXjjvsrSuHHjsuG4aFXuKpjQqhVvCOAP0WukliNbK8VBsdD9kQa7QoBXxdkEVGkAjcahFrOsHUwQZBa3VVZ0UT3DobJ2AJPZeGY7e+fWqVf5nEjo3ZuvAQB1K9b8VXuS0rmfwQO7iG/deNvHpPv8+nXrwWVaYvXvDNt5dlbtA9TqTOERmGY/mjdNk+kbDfqqGH/wD8mEf/ABsA7ZRqilEANCuoOqvAHIAankOJVChfuqD0iG8CQfoOK5dv81/lDVojP9mfqrjWAck/U/kexK1dIlTFUrGpuJVp7ljeqs1zlwEckwpzVJpfNXVFCSBp59Zf+/8A6j/tVVtOH4e3ufopKlxk/ei3U1T8J3GkKF9YF1sARLR7gcguZnc41fibCP3m2IGtSn6mf9zfcLy+F6hbXXlPbOztCeR4FZHxrg3k187R/DqyR0d+Jvz1910b2cu2fCcEwKrc4jkICFCICcGplF0iVMAgHUqrmfCSOyIYbjDm1WeY93lzDoiQDpmGnDQ9gqAakWJWSrmeU9V6W7CjMMrNJ5PGvzH6IRfYo6jVcx9M+mJe2SzUAjU9whWF4uSxoJ9VKGnmWf8ApO9oLfZvNC7h9ZrnvqEuaXE5iZ3OhlYZz+Hdw23u3pura7kAqV1QkjWEMsbxr6YIEaKbzuHVS2yXPPIOhIV23xojR4kcxug37wIUD7oTEj5o8rGV48cvbYNxGmRo4KtWvCdj8lmzcxx/vsreHA1XQDwk9OX1XRx8kt05OTg8ZuLVa/1LHnWJHUcfcfZUxfgOyntPVQ43h1UDNBJbs5usIMLvzBJ0cPiA5jZwXbJuOT00ZryEFvbpwJggd1WbcvAlrt/cFVnHM716jnyKWhs2vdPOkgzyC0Ph958gA8JHtMj80MtbBpPpM9P7+S0zcINGm1xOrjqODdNPyRl6EY79od5Fs4D8VRg+Un7Bed2lE1HsYN3ua0e50/491r/2iXH8Jo51T9GlBPAUG9ZP4Q8jvED81nfbSenrOHUQxrWDZgDR/wBIiVPXqEaN+I6N5TzPQKpYVJnuiNOlGp3/ACC0t0zhtC2axsDuTxJ4k9UiByUhK42SYA+ZChaayGp04KxUeutbAhRTJWWV2qHhOBXAuBI0qS4EkB5FijJ80NMFup5meCjwSxearZJ0AIdy6K42iM5dxdurVN0HRcvk47xyi91UzENJlEL2yF1aupEy9olp5OA0+Y0QW3uoOolEbG6Lambgd+3Na4bXLI84ry2QdCCQRyIQFzs9Ud1vv2l4V5bhXaPTU0dGwfH3GvsvPrB3rlW6J6aegYCsMcsxe4yRo3fmieC1XFkuO6YGWp0KJrk7zEA5tTy3ipBIEte0bupu+IDqIkdQr9zqHUnGQYhw4tMFrx3EFCat+1vFXMGum12Fp+Ojt/mok7f9Lvo5RnOtt+DPWWr8j2H3oDPLgywCTwMpzr8dkLfdeXq076H2VWniDatUMmCQTOkelYSW+ndllJ7GK90DtsoHPI326hOFRjeI/NMrXzY0k9CNCr+1WX+RhPk0XhdxgcVsPCNKKJedM7jH9LdB9cy82r3biYjK5x09zAj6L1SxcKdNjBsxoA9gteDDvbD6nOXHUogKioXuCUahktyu/mb6T78/dTufK55663Cy174KOYljp7aE9xz6qtb4A4GC15PWYC1NvVc5zidADA7D/wAyrFxXIYSDy9lXlS0G21h5YHPppHZPua7y0guJHIlT0qidUotd0WV7vZeNeSftEqfAP8zj/pQPwhcZbyn1ML0Lxf8As9qXJaaVVoLZ9LwRMx+IbfJWPDOC0bKh5dQNdUkea4t2c6S3KSNWCIBHI80SbrXeo1VvaimwBvcnieq4+qp6bgR7adlFVpqkxB5iIWDNJQ5zUWt6eVoU5XpUKoYUNEp9w5MoLFfwscFGCpH7KIFMJMySZKSA83p05ClDIUJcRpzCdRXP1HF3VgOVincngqsaLjHwl5qmI6+1bd2r6D9y3Q8iPgd7HT3XhV+ypRqPpuGVzXFpHUFeyYfdltQESefULM/tb8O6tu6Y0dDakc/wP99vYLXC+UdGFeZ+bqtJg2I6RyWXIVuyrkHRWtsTiACpXGKk7IdRz1HBrAXOOwAklbTAfAA0fdHtSaf9zh+Q+aeks9hWEXF26KbSRxedGN7u+263+CeFadrJBFSrBDnuMNaHCC1rRz6z7Iq0BrQxoDGjZjYHz5fmuspz0HAD7fqi0Kv+B27oBpyecun31UlPw/bjUNDeo/UyitO3A0/0iPr/AGPdPFEcNxx/CO0nX6qfGKuVvsLOB05gF30KidgI4PHuP/KMGlDS7VreLjLZ7GIjr/yoaVqampltP5PeP+1vyJ/NeMRoGZ4aeXtd6HBrgeWxnkj5qkGCrlOmGiAIA4Quva0iDBWuOXiVxVWXHJO8+SBxVetbBvw7cv0Q65q8Z2/MLeXaKKmnUOkgDoD+qs1W+gt4x9UBtsYfznofsUQt8QDuh6oCGhdSrrLnRBb0+XVPJ2o7HcfNTU7lKxUosbqFUvz5lJwPFVfP5pwrJToJcErloDCZgRPWNj7Qfmi3mBZmncGnVndrwATyI2P1j3RVtUkqr32UFaFEEzwVh4TbSllYJ3TysMquK9bZdoBdqhKkFC/hNU2VdWag0VR5TEOlJMzJINgm25dEnYaKMndJJcuTnca8hW6VvOvBJJTDXre0AggojVtGV6L6L9WvaR2B49wdUklth0cfP+L4a6hWfSdvTcWmOMcUd8JeCql0M5IZSBgu0LiREhrfuUklrPbWvSsJwSjbjLSbB/E86uPc/YaK/O0cePE/okkltKRlLXr9NVaoUxqR2Lj9QAkkg0ofpMkN+ru5H3XalXI3M/Rrdcogj3jdcSVBIQ+oQ6qZjVtP8LeRd/M76D6qzTHEpJISfUqIddVUkk5ADXNV7uMD+9VkMRuapq/w3AQdS4mD0I1SSTyysnRSbonbvrCnnfk0E+knb3VqwxkGM0idjz9uCSS0xu4V6FqsVW5SYI+E8j+iH29YyWn4mmCkktPglkuXA9cSUmfU2V/w3L3wdmflwCSSV9G1JKYUklioyoNFymkkkr4WKmyovKSSYiOUkkklP//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hISEBUUExQUFBQUFRQZGBUUFBQUFBQUFRQVFxQUFRUXHCYeFxklGhQUHy8gIycpLCwsFR4xNTAqNSYrLCkBCQoKDgwOGg8PGikkHBwpKSkpKSksKSkpKSkpKSkpKSkpKSwpLCkpKSwpLCkpLCkpLCkpKSksKSkpLCwpLCwpLP/AABEIALcBEwMBIgACEQEDEQH/xAAcAAABBQEBAQAAAAAAAAAAAAAFAAIDBAYBBwj/xABAEAABAwIEBAQEAwYFAwUBAAABAAIRAwQFEiExQVFhcQYTIoEykaHBQrHRBxQjUnLwFWKisvGCwuFDRFNjkjP/xAAZAQADAQEBAAAAAAAAAAAAAAAAAQIDBAX/xAAlEQEBAAICAgEEAgMAAAAAAAAAAQIRAyESMUEEEyJRYXEUMkL/2gAMAwEAAhEDEQA/ANVZYtTkB1bO48Bt7If4tc9j2vZs6AeiGeG6DaNv5riC46QYlqfiWNitkYSI1k9tly5Zfii+nLDEnPPl/C07x9VereGqlX1Mho4TyWQdiJZLQDnzTPDLwV6j45uGsyDKRz4hZTXyj+2jufD4DqZe4Et3AECFqMLyiA0FvTgvM6XiRx+Ix1O5W78NYs2qwS4ZhwW2Fm1RpXFKlsmZtE6jst2h5XaaRSp7oAlT2Tk2nsnKgSSSSASSSSASSSSASSSSASF19z3RRC6+5SoV3FTXN7TY0FzgBp7yQPzKwPjvxMaLw1h9WU9hDiCCOsfRYC68SVHiC4wDMAmAdtv72Uyqs29OxrxnbupOGpgkbE7bO04T9+SpWwt6jgKdWcwEaQeZ0O0Aarzm3fnlpPCR1E/VWrWk8yzMA78MceYgxOw2T8qPtx6pb4AAA4PEaHUc9kdbUeBu35LzbB/FNZg8t/8AEGWJc4CB1c0HbgYW7wzFadW2846AAl3IQNU9p0jxXCzWOZz2tAHJYDxPjdvQllKp5lToPS334oV4u8eVLhxZTJZR2AHxP6krH1HqLl8Rrjx/NWq9255L3uJ7n8kLurxzjvAXH1CdN1wZRupk0u0wBSsad+CQ+i7WJPQcAqIvN7JLgoBcR0O3pNzRp0KdcuJc5rsrQSdZ6LO27i50cd0SucQ82oS5vqGp5GOKo2V4fMJDROvyXD36cN7E3UGEguJ225ptKnTc/KfQwcuJUYy7tdmMa9OgRLCMJ80kgGG7908cddUSaSW2CeZo0THMawtX4fwUUjG8/MJ+HW7Wva4HhB5LRMoiZC6cMPlpIe1sBS0Nk1w0T6Oy1We5dprjl2numBFmycuM2XVQNC6XhdTSxBOgrpKbHJJjkjOSTXTwXQmHUkkkAkGv3Q0nlrPIcSjJWS8Z3gp2dUn8TcoiJl2nFTTjxTxTfl9d7wSZcT+WqBtcTIgwfvstfhHhZ1zLyconutHa+CKLWwdTzWOXJI7MODLLthMNwuq4w0E6DUcFqKPgmu9kl0HcaagjZbG0sGMADQAiduFh922umfTyTt5//g9Usy1GCeLmgDN3nY69/qqGNYw6kw02mC9sODTpl/l6+3Jen39v6CQJheReM8McytnmWPaC3hA/lj2W8u525c8JL0zdR+s7yqdW4U9UFQFiuIu0eY8oSaziuOUjtBCaXC5OmT0CiAUw0CCTtZokmtJhJJTV3VMtiowyRo7rzVJtq4OBb+L7ojh2D1XUzu1o1I3VZtXNVp5fhadesLi28/ad+Fvphp1AnUxoVrrW1qst25fxa6bx1R6ph7a1q3QbAp+G3Tabcr4nYAa6LWY9tJFXBadTjBPXZaig08Y9lWtKAOsATwV5jIXTjNKkdcNE6kNFx2ydT2VKdcu0t0nJ1IIAg3ZdXG7LqoEkkkgEmFgCcQmwkCzFPXF1MEkkkgOO2WI/aDbh9pH+dsfX7SttUOhWW8W2ZqW5DdwQfzH3U5Kx9gmCWzWW7ABGgVtDMOxFtO1D6hgNkHuDEITR8esfVytY7LPxcFxWbevhnJI1DTqnHFqFP43tHuoRZmuw5XQCNxvCxGIeH6IrFgD3uEklz8o010U4xWeV9R6lheI0q3wPa6RsCg+P4DRqkgsByzl02lDvCGGtDWvbSLJGrs7pB7Ea9wtBXOpW2V1HLJ3t4VjltkeWxEEhCnDRbrx9gLy81GAwd+/NYF0tMHRaYXcZ5zVMZR1UlRqa0rsFUyRwnEroYuSmR2aF1RyknoPYHVC2lUDXNDY47xCCWmEtNI1cwLWkzCt+SKzKsbgSPuh2H0XMovGpY/blI3XHe/6cdjcULwutWspGDEZuiWG+Gyx3mPeSd9VR8MUXVGsd+Buw5oh4sxg0KQMb6LWasmV+D+N1paDRAM8FN5kLKYb4np+WHF2gaB3corvxISROjT+Sv7mMPyjYNqyCu2lbM2VnzjgNOWcAm4ZjObLTYQXfi6d05nN6Pyahx0UlFQTopqC0UIN2XUgkqBJJSkgEuZVypUAElR/vY5FATJKH96HIpfvQ5FATJKJtyJ4jupUAyrsUNrNnQ7FEq59KG1FNOMBjvh8PfUpBxyhwqZQYPrbBb82jXqs/iHhap5bWj0GT6WwWhvADiT1K9IxSxGcVRvlyu6iZafYz81QqkbrkytlenxY45SaQ+FLc0qbGOJMNO/UlWMSwNhdn4lQ2980Pa2fVofYopWuGvloBG0OkEE8dAZHulO42t1Ygw9pEBVr6xrUnl3mZmOJIa4bcxKs2ch0H5rniFpcPSTmaNANiTzCc9M8r+XSpOceoD81n8Z8HUKwMNDXcxpqjFjbPiXnXoFedT0WfcPqvB8Swt1Cq5juG3ZQ02Stf43sj5pKj8J4CHtLzr6ojoujz/Hbn+3fLQZheDFwBLSZP0WmxDwFTq0XmkMtRjcwHB0CYVu9e2lVbRa2IaHZhw6LV2vpaan/1meumiw87bK7JxYzDTwdtMRqkrdzZnO7TifzSXXuPPuLTYBevD6kHTyzupjcOFoGSYcZB68lRwR4YKuYSS0gfcrT+kYaw5R6YJnuuSXfpwT1oYwJ/kWrS70zGnKVX8U121qA10BHyQy+xmnXpbw1kQOZCGuuX14IacjYAA4p5XePiLehewwxrKOcgx+EfdU2YmXPy6aDkjWFOqVmhpZDW8DIRhnhxmbMGgHiOaU4tzovCX0D2hfUYGZhPREMJ8L1qbsweATvorNzgMQ9gyuG8I9hxOQStcOPvs5j+zaDajRDjPVEbeomGlKc2iuiNBJtUc0i8Ki2kU7yzzVbC4HLpeFUDCoqzTIHNAWHPDnDkFYlVWtI2TLiq4DugLpqgcV3Mg2Yp9Ku4HogCVdsjquUK4IA4qHzSobippPFAXa7tEPfunmuSFAXapU4ZdfCexWZFwHszcNfoYWpfQLwWjiFnf8AqUWOk5myT2nf22WWeO5t0cPJ45aBbq5ZoSYnYcT7Ijh4LWZiCGji9wYNeU7oRe4NScJcwFwO/H2T7JzMzQQ8gcHEn8yueaelrcGKd6+o8ObTLKYPxOOr+obGg781YdXl24Ovur1F4dAA2CkuLWk0E5WyeMAGeavxt7YeUl1pQc4BRPqKB9xroZT2vlc9t9NpJoJxnCW1m6j3QzALTyM1M85aeY5LVlkqP9wa46hKWzo7r5VLXDmEl5EuPPgOQVu7uGMpGTpGv6KSqA3RR17RtSmWnkrgyy6eSYhdA1XEDSUlzE7VwrPAaYDiPkkujccuhptmXEvZoAySqN9ibvI8s5mggEDgQrFpVqMdUDeDIcDtCp3FLzmgnZoMEclybmF08j0rUh6QOfBajA7apSewuaQwa7aHuh2C02AhxE5YiVuMMxB9TQtAaOfJPjz3loS96HrIseMwACvghA/8AEGUx6fkpWYwyPiE8l2zONRWrVAU9s4EaLF18TLiSTpyC0+E1i9gMQEY8kyKZbFmqRqjapGrVR4TguBOCA6FFW+Jvf9FKobg+pnf9EwsBV7xugPJWEx9Zo0JQA7Ous1MKZ1KmeJHZSUnMbt89ZQE0KC7Hp+SnDp2UF6fR8kjKNB2UTlKNh2CiekaWx3KrYjdcG8V1tQiRz/JUhrUJ5Ba449JvsKxOxiXNGjRr9yEDZdtDtOa0WJXJa3o9xBPLSR+SzF16XQR8R9Pc7gc+ay5OH/qOzg5LfxtHWY5SpNknX++Kp2dWvfv9M06IOtTn/lp8z14KHBvD7K9T+O4aaiiDv/UePYLd0aLWNDWgAAQABAAHAAJ4cX7Tyc0x/wBff7Z6/wAHbRIyCGRA5zxk8TxlU2rQY00mnPIrNPrQuX6jDWXTp+nz8sO1kOXRdAKnL3fC0n2QzEG1WmHNc0Fc9xynem8st1tdq3ud8DgidvUACz1jRIPdarDsDLgDU0b/AC8T3T48Llei5cscZ2BXFhSc4mBqeSS3DLRgAAaIHRJdH2P5cn+Tj+nid/eMtrm4p7h7Rr11QmpcxkaNBxj6pt051V7nvguMQR04JrcoIc47cFhllLXnXujVhVbDhtlgjsj1DFY2BiOCpeGcMFwx5iIIC11l4dpt1CrDj+YMMdAVag+ozM0kSqOE4M81Mz8xHHot1QwoNPRXaVk1pLo78lpjxVXj2xtz4bqZswJyrZYJb5aYCutw9x2Ed0y4v7agP4tamzpIzf8A53+i2w4/G9CSRcYpAqWG4pRuGl9F2ZoOUmIII4QfmroWikgTgmBOBQRyhuaRMFu4UwVa+rOblIPGCmCNxU/kVY0X/wApVmoyrqQ5oH2+SbSrvezQgEGCTsUBB5L/AOUrnkv/AJSpTcvY4Bxa4HlCTatRznBpHpPED9EA2j5jfwnsnVC9+hblHNcbeOyvmJbx94TWmqQDmGvb9EjWiNFC9cc5wdrt9Eg8JybG1am+ZPcfIqKl+L3UNGrDnN5O+hUzNnLdBjrdrmQ4T/f6SvOf2jXBp16YYS2KYJAMCcxymNp0Oq9JJhq8g/aTdTdkfytY3/Tmj/UpqsfYFa3NzWuAWPIeHSHkklnKORXuXh7Faj6TRXINQAS8DK1/WOB+i868A4KCxtSJkkzw7ey9AZSnQbDc8+gVyaib2uYnfkFrGiXPnsGjdxTaFo0cATzgfRdo0p19p4np2Usz2U3tU6OYOS7UtGvaWuEg/wB+ympUj7KdrI2U3XoS0Mw7AWUjmPqPCeARPdIqN7llMZPS8srl7T+Y1JQiiUlRPC8BwhzqNeAPQBJO8wn4d4ar1xSLKRc12sjgJ3JWow63DRfAcz/tRTwpigo07amdqrSB/U3UfMSPkuPHjlvaNFg/gm4ptgPawH4uJ7CFpRQo27R5lVrf6iAT81jvG2LXdKsW+a4UniWZYbI4gkakgrIOqkmSSTzJkroxwmPo49NvPGtkz4c9Uj+WQPdxj7oNeftJqmfKpspzxMvPy0H0WLBTlYEcQ8SXVb46zyOQOVvybCFkKSEsqNge8DY35FxlcYp1YaZ2a78DvmY7OPJerBeNYPgjq7iA4NDRJJ+y9LwvFSKbGvOdzWgF22aNJ77KblI0x48r3IOBOCHtxZsxBUzcSpkxmg9il5Q/t5fpcVPEzo3+oKZtyw/iCc5zTvlPeE9o8aHuqBz3Z3EAHQK3npZIn0kxx1O6lFFh1hp9gU7yGxGURyhNIZUyB7fL1M7b8RzTqVvnfU1Ig8O5RFlFoMgAHsuhgGwAlBhNMjynjiCJ+f8Aynss25Wkl0kA7j9FbuQ0AmBrvoqb6vJXjjvsrSuHHjsuG4aFXuKpjQqhVvCOAP0WukliNbK8VBsdD9kQa7QoBXxdkEVGkAjcahFrOsHUwQZBa3VVZ0UT3DobJ2AJPZeGY7e+fWqVf5nEjo3ZuvAQB1K9b8VXuS0rmfwQO7iG/deNvHpPv8+nXrwWVaYvXvDNt5dlbtA9TqTOERmGY/mjdNk+kbDfqqGH/wD8mEf/ABsA7ZRqilEANCuoOqvAHIAankOJVChfuqD0iG8CQfoOK5dv81/lDVojP9mfqrjWAck/U/kexK1dIlTFUrGpuJVp7ljeqs1zlwEckwpzVJpfNXVFCSBp59Zf+/8A6j/tVVtOH4e3ufopKlxk/ei3U1T8J3GkKF9YF1sARLR7gcguZnc41fibCP3m2IGtSn6mf9zfcLy+F6hbXXlPbOztCeR4FZHxrg3k187R/DqyR0d+Jvz1910b2cu2fCcEwKrc4jkICFCICcGplF0iVMAgHUqrmfCSOyIYbjDm1WeY93lzDoiQDpmGnDQ9gqAakWJWSrmeU9V6W7CjMMrNJ5PGvzH6IRfYo6jVcx9M+mJe2SzUAjU9whWF4uSxoJ9VKGnmWf8ApO9oLfZvNC7h9ZrnvqEuaXE5iZ3OhlYZz+Hdw23u3pura7kAqV1QkjWEMsbxr6YIEaKbzuHVS2yXPPIOhIV23xojR4kcxug37wIUD7oTEj5o8rGV48cvbYNxGmRo4KtWvCdj8lmzcxx/vsreHA1XQDwk9OX1XRx8kt05OTg8ZuLVa/1LHnWJHUcfcfZUxfgOyntPVQ43h1UDNBJbs5usIMLvzBJ0cPiA5jZwXbJuOT00ZryEFvbpwJggd1WbcvAlrt/cFVnHM716jnyKWhs2vdPOkgzyC0Ph958gA8JHtMj80MtbBpPpM9P7+S0zcINGm1xOrjqODdNPyRl6EY79od5Fs4D8VRg+Un7Bed2lE1HsYN3ua0e50/491r/2iXH8Jo51T9GlBPAUG9ZP4Q8jvED81nfbSenrOHUQxrWDZgDR/wBIiVPXqEaN+I6N5TzPQKpYVJnuiNOlGp3/ACC0t0zhtC2axsDuTxJ4k9UiByUhK42SYA+ZChaayGp04KxUeutbAhRTJWWV2qHhOBXAuBI0qS4EkB5FijJ80NMFup5meCjwSxearZJ0AIdy6K42iM5dxdurVN0HRcvk47xyi91UzENJlEL2yF1aupEy9olp5OA0+Y0QW3uoOolEbG6Lambgd+3Na4bXLI84ry2QdCCQRyIQFzs9Ud1vv2l4V5bhXaPTU0dGwfH3GvsvPrB3rlW6J6aegYCsMcsxe4yRo3fmieC1XFkuO6YGWp0KJrk7zEA5tTy3ipBIEte0bupu+IDqIkdQr9zqHUnGQYhw4tMFrx3EFCat+1vFXMGum12Fp+Ojt/mok7f9Lvo5RnOtt+DPWWr8j2H3oDPLgywCTwMpzr8dkLfdeXq076H2VWniDatUMmCQTOkelYSW+ndllJ7GK90DtsoHPI326hOFRjeI/NMrXzY0k9CNCr+1WX+RhPk0XhdxgcVsPCNKKJedM7jH9LdB9cy82r3biYjK5x09zAj6L1SxcKdNjBsxoA9gteDDvbD6nOXHUogKioXuCUahktyu/mb6T78/dTufK55663Cy174KOYljp7aE9xz6qtb4A4GC15PWYC1NvVc5zidADA7D/wAyrFxXIYSDy9lXlS0G21h5YHPppHZPua7y0guJHIlT0qidUotd0WV7vZeNeSftEqfAP8zj/pQPwhcZbyn1ML0Lxf8As9qXJaaVVoLZ9LwRMx+IbfJWPDOC0bKh5dQNdUkea4t2c6S3KSNWCIBHI80SbrXeo1VvaimwBvcnieq4+qp6bgR7adlFVpqkxB5iIWDNJQ5zUWt6eVoU5XpUKoYUNEp9w5MoLFfwscFGCpH7KIFMJMySZKSA83p05ClDIUJcRpzCdRXP1HF3VgOVincngqsaLjHwl5qmI6+1bd2r6D9y3Q8iPgd7HT3XhV+ypRqPpuGVzXFpHUFeyYfdltQESefULM/tb8O6tu6Y0dDakc/wP99vYLXC+UdGFeZ+bqtJg2I6RyWXIVuyrkHRWtsTiACpXGKk7IdRz1HBrAXOOwAklbTAfAA0fdHtSaf9zh+Q+aeks9hWEXF26KbSRxedGN7u+263+CeFadrJBFSrBDnuMNaHCC1rRz6z7Iq0BrQxoDGjZjYHz5fmuspz0HAD7fqi0Kv+B27oBpyecun31UlPw/bjUNDeo/UyitO3A0/0iPr/AGPdPFEcNxx/CO0nX6qfGKuVvsLOB05gF30KidgI4PHuP/KMGlDS7VreLjLZ7GIjr/yoaVqampltP5PeP+1vyJ/NeMRoGZ4aeXtd6HBrgeWxnkj5qkGCrlOmGiAIA4Quva0iDBWuOXiVxVWXHJO8+SBxVetbBvw7cv0Q65q8Z2/MLeXaKKmnUOkgDoD+qs1W+gt4x9UBtsYfznofsUQt8QDuh6oCGhdSrrLnRBb0+XVPJ2o7HcfNTU7lKxUosbqFUvz5lJwPFVfP5pwrJToJcErloDCZgRPWNj7Qfmi3mBZmncGnVndrwATyI2P1j3RVtUkqr32UFaFEEzwVh4TbSllYJ3TysMquK9bZdoBdqhKkFC/hNU2VdWag0VR5TEOlJMzJINgm25dEnYaKMndJJcuTnca8hW6VvOvBJJTDXre0AggojVtGV6L6L9WvaR2B49wdUklth0cfP+L4a6hWfSdvTcWmOMcUd8JeCql0M5IZSBgu0LiREhrfuUklrPbWvSsJwSjbjLSbB/E86uPc/YaK/O0cePE/okkltKRlLXr9NVaoUxqR2Lj9QAkkg0ofpMkN+ru5H3XalXI3M/Rrdcogj3jdcSVBIQ+oQ6qZjVtP8LeRd/M76D6qzTHEpJISfUqIddVUkk5ADXNV7uMD+9VkMRuapq/w3AQdS4mD0I1SSTyysnRSbonbvrCnnfk0E+knb3VqwxkGM0idjz9uCSS0xu4V6FqsVW5SYI+E8j+iH29YyWn4mmCkktPglkuXA9cSUmfU2V/w3L3wdmflwCSSV9G1JKYUklioyoNFymkkkr4WKmyovKSSYiOUkkklP//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687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649" y="2060848"/>
            <a:ext cx="3817378" cy="33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716016" y="4797152"/>
            <a:ext cx="3960440" cy="923330"/>
          </a:xfrm>
          <a:prstGeom prst="rect">
            <a:avLst/>
          </a:prstGeom>
          <a:noFill/>
        </p:spPr>
        <p:txBody>
          <a:bodyPr wrap="square" rtlCol="0">
            <a:spAutoFit/>
          </a:bodyPr>
          <a:lstStyle/>
          <a:p>
            <a:pPr algn="r"/>
            <a:r>
              <a:rPr lang="es-MX" b="1" dirty="0" smtClean="0">
                <a:solidFill>
                  <a:srgbClr val="99FF33"/>
                </a:solidFill>
              </a:rPr>
              <a:t>SE LE ENTREGARA UN PODER ESPECIAL PARA ACTUAR EN LAS ADUANAS</a:t>
            </a:r>
            <a:r>
              <a:rPr lang="es-MX" dirty="0" smtClean="0"/>
              <a:t>.</a:t>
            </a:r>
            <a:endParaRPr lang="en-US" dirty="0"/>
          </a:p>
        </p:txBody>
      </p:sp>
    </p:spTree>
    <p:extLst>
      <p:ext uri="{BB962C8B-B14F-4D97-AF65-F5344CB8AC3E}">
        <p14:creationId xmlns:p14="http://schemas.microsoft.com/office/powerpoint/2010/main" val="2304823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http://www.arqhys.com/articulos/fotos/articulos/Fianz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691" y="2624098"/>
            <a:ext cx="5400600" cy="1561042"/>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1" y="4293096"/>
            <a:ext cx="8928992" cy="2083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528" y="332656"/>
            <a:ext cx="7776864" cy="58477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MX" sz="3200" dirty="0" smtClean="0"/>
              <a:t>ART. 84-A  CUENTA ADUANERA DE GARANTIA</a:t>
            </a:r>
            <a:r>
              <a:rPr lang="es-MX" dirty="0" smtClean="0"/>
              <a:t>.</a:t>
            </a:r>
            <a:endParaRPr lang="en-US" dirty="0"/>
          </a:p>
        </p:txBody>
      </p:sp>
      <p:sp>
        <p:nvSpPr>
          <p:cNvPr id="3" name="TextBox 2"/>
          <p:cNvSpPr txBox="1"/>
          <p:nvPr/>
        </p:nvSpPr>
        <p:spPr>
          <a:xfrm>
            <a:off x="179511" y="1152906"/>
            <a:ext cx="8640960"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es-MX" sz="2400" dirty="0" smtClean="0">
                <a:solidFill>
                  <a:srgbClr val="FFFF00"/>
                </a:solidFill>
              </a:rPr>
              <a:t>Se precisa que no solo servirá para garantizar el pago de contribuciones y cuotas compensatorias… </a:t>
            </a:r>
            <a:r>
              <a:rPr lang="es-MX" sz="2400" b="1" u="sng" dirty="0" smtClean="0">
                <a:solidFill>
                  <a:srgbClr val="FFFF00"/>
                </a:solidFill>
              </a:rPr>
              <a:t>sino también para GARANTIZAR CREDITOS FISCALES.</a:t>
            </a:r>
            <a:endParaRPr lang="en-US" sz="2400" b="1" u="sng" dirty="0">
              <a:solidFill>
                <a:srgbClr val="FFFF00"/>
              </a:solidFill>
            </a:endParaRPr>
          </a:p>
        </p:txBody>
      </p:sp>
    </p:spTree>
    <p:extLst>
      <p:ext uri="{BB962C8B-B14F-4D97-AF65-F5344CB8AC3E}">
        <p14:creationId xmlns:p14="http://schemas.microsoft.com/office/powerpoint/2010/main" val="3767774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63" y="157576"/>
            <a:ext cx="8064896" cy="584775"/>
          </a:xfrm>
          <a:prstGeom prst="rect">
            <a:avLst/>
          </a:prstGeom>
          <a:noFill/>
        </p:spPr>
        <p:txBody>
          <a:bodyPr wrap="square" rtlCol="0">
            <a:spAutoFit/>
          </a:bodyPr>
          <a:lstStyle/>
          <a:p>
            <a:pPr algn="ctr"/>
            <a:r>
              <a:rPr lang="es-MX" sz="3200" dirty="0" smtClean="0">
                <a:solidFill>
                  <a:schemeClr val="accent1">
                    <a:lumMod val="50000"/>
                  </a:schemeClr>
                </a:solidFill>
              </a:rPr>
              <a:t>ARTICULO 89 RECTIFICACIONES</a:t>
            </a:r>
            <a:endParaRPr lang="en-US" sz="3200" dirty="0">
              <a:solidFill>
                <a:schemeClr val="accent1">
                  <a:lumMod val="50000"/>
                </a:schemeClr>
              </a:solidFill>
            </a:endParaRPr>
          </a:p>
        </p:txBody>
      </p:sp>
      <p:sp>
        <p:nvSpPr>
          <p:cNvPr id="3" name="TextBox 2"/>
          <p:cNvSpPr txBox="1"/>
          <p:nvPr/>
        </p:nvSpPr>
        <p:spPr>
          <a:xfrm>
            <a:off x="2699792" y="775844"/>
            <a:ext cx="4464496" cy="1938992"/>
          </a:xfrm>
          <a:prstGeom prst="rect">
            <a:avLst/>
          </a:prstGeom>
          <a:noFill/>
        </p:spPr>
        <p:txBody>
          <a:bodyPr wrap="square" rtlCol="0">
            <a:spAutoFit/>
          </a:bodyPr>
          <a:lstStyle/>
          <a:p>
            <a:pPr marL="285750" indent="-285750" algn="r">
              <a:buFont typeface="Wingdings" pitchFamily="2" charset="2"/>
              <a:buChar char="ü"/>
            </a:pPr>
            <a:r>
              <a:rPr lang="es-MX" sz="2400" dirty="0" smtClean="0"/>
              <a:t>Procede la RECTIFICACION  de todos los campos… </a:t>
            </a:r>
            <a:r>
              <a:rPr lang="es-MX" sz="2400" b="1" dirty="0" smtClean="0">
                <a:solidFill>
                  <a:schemeClr val="accent2"/>
                </a:solidFill>
              </a:rPr>
              <a:t>Salvo en las que se necesite Autorización del SAT mediante Reglas</a:t>
            </a:r>
            <a:r>
              <a:rPr lang="es-MX" b="1" dirty="0" smtClean="0">
                <a:solidFill>
                  <a:schemeClr val="accent2"/>
                </a:solidFill>
              </a:rPr>
              <a:t>.</a:t>
            </a:r>
            <a:endParaRPr lang="en-US" b="1" dirty="0">
              <a:solidFill>
                <a:schemeClr val="accent2"/>
              </a:solidFill>
            </a:endParaRPr>
          </a:p>
        </p:txBody>
      </p:sp>
      <p:pic>
        <p:nvPicPr>
          <p:cNvPr id="38914" name="Picture 2" descr="http://nancyandbarry.files.wordpress.com/2011/10/pediment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467713">
            <a:off x="736291" y="1508622"/>
            <a:ext cx="3607714" cy="47525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91880" y="5579083"/>
            <a:ext cx="4032448" cy="1477328"/>
          </a:xfrm>
          <a:prstGeom prst="rect">
            <a:avLst/>
          </a:prstGeom>
          <a:noFill/>
        </p:spPr>
        <p:txBody>
          <a:bodyPr wrap="square" rtlCol="0">
            <a:spAutoFit/>
          </a:bodyPr>
          <a:lstStyle/>
          <a:p>
            <a:pPr marL="285750" indent="-285750" algn="r">
              <a:buFont typeface="Wingdings" pitchFamily="2" charset="2"/>
              <a:buChar char="ü"/>
            </a:pPr>
            <a:r>
              <a:rPr lang="es-MX" dirty="0" smtClean="0"/>
              <a:t>Tal rectificación no limita las facultades de comprobación de la autoridades… y no prejuzga sobre la veracidad de lo asentado.</a:t>
            </a:r>
            <a:endParaRPr lang="en-US" dirty="0"/>
          </a:p>
        </p:txBody>
      </p:sp>
      <p:pic>
        <p:nvPicPr>
          <p:cNvPr id="38916" name="Picture 4" descr="http://marcaladiferencia.com/wp-content/uploads/2012/10/Revis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386972" y="3068959"/>
            <a:ext cx="1993340" cy="208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338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Rectificación / Interés Nacional</a:t>
            </a:r>
            <a:endParaRPr lang="en-US" dirty="0"/>
          </a:p>
        </p:txBody>
      </p:sp>
      <p:pic>
        <p:nvPicPr>
          <p:cNvPr id="5" name="Content Placeholder 4" descr="Human-Rights-1948.jpg"/>
          <p:cNvPicPr>
            <a:picLocks noGrp="1" noChangeAspect="1"/>
          </p:cNvPicPr>
          <p:nvPr>
            <p:ph sz="half" idx="1"/>
          </p:nvPr>
        </p:nvPicPr>
        <p:blipFill>
          <a:blip r:embed="rId2" cstate="print"/>
          <a:stretch>
            <a:fillRect/>
          </a:stretch>
        </p:blipFill>
        <p:spPr>
          <a:xfrm>
            <a:off x="533400" y="2510111"/>
            <a:ext cx="3357563" cy="3252240"/>
          </a:xfrm>
        </p:spPr>
      </p:pic>
      <p:sp>
        <p:nvSpPr>
          <p:cNvPr id="4" name="Content Placeholder 3"/>
          <p:cNvSpPr>
            <a:spLocks noGrp="1"/>
          </p:cNvSpPr>
          <p:nvPr>
            <p:ph sz="half" idx="2"/>
          </p:nvPr>
        </p:nvSpPr>
        <p:spPr>
          <a:xfrm>
            <a:off x="4061128" y="2336872"/>
            <a:ext cx="4903360" cy="4116463"/>
          </a:xfrm>
        </p:spPr>
        <p:txBody>
          <a:bodyPr>
            <a:normAutofit fontScale="70000" lnSpcReduction="20000"/>
          </a:bodyPr>
          <a:lstStyle/>
          <a:p>
            <a:pPr lvl="1"/>
            <a:r>
              <a:rPr lang="en-US" sz="2900" dirty="0" smtClean="0"/>
              <a:t>Antes  MSA  todo</a:t>
            </a:r>
          </a:p>
          <a:p>
            <a:pPr lvl="1"/>
            <a:r>
              <a:rPr lang="en-US" sz="2900" dirty="0" smtClean="0"/>
              <a:t>Después MSA </a:t>
            </a:r>
            <a:r>
              <a:rPr lang="en-US" sz="2900" dirty="0" smtClean="0">
                <a:solidFill>
                  <a:srgbClr val="FFFF00"/>
                </a:solidFill>
              </a:rPr>
              <a:t>Autorización SAT, REGLA 6.1.1 = </a:t>
            </a:r>
            <a:r>
              <a:rPr lang="en-US" sz="2900" b="1" dirty="0" smtClean="0">
                <a:solidFill>
                  <a:srgbClr val="FFFF00"/>
                </a:solidFill>
              </a:rPr>
              <a:t>Interés </a:t>
            </a:r>
            <a:r>
              <a:rPr lang="en-US" sz="2900" b="1" dirty="0" err="1" smtClean="0">
                <a:solidFill>
                  <a:srgbClr val="FFFF00"/>
                </a:solidFill>
              </a:rPr>
              <a:t>nacional</a:t>
            </a:r>
            <a:r>
              <a:rPr lang="en-US" sz="2900" b="1" dirty="0" smtClean="0">
                <a:solidFill>
                  <a:schemeClr val="tx2">
                    <a:lumMod val="50000"/>
                  </a:schemeClr>
                </a:solidFill>
              </a:rPr>
              <a:t>:</a:t>
            </a:r>
          </a:p>
          <a:p>
            <a:pPr lvl="3"/>
            <a:endParaRPr lang="es-ES" sz="2000" b="1" u="sng" dirty="0" smtClean="0">
              <a:solidFill>
                <a:schemeClr val="accent1">
                  <a:lumMod val="20000"/>
                  <a:lumOff val="80000"/>
                </a:schemeClr>
              </a:solidFill>
            </a:endParaRPr>
          </a:p>
          <a:p>
            <a:pPr lvl="3"/>
            <a:r>
              <a:rPr lang="es-ES" sz="2000" b="1" u="sng" dirty="0" smtClean="0">
                <a:solidFill>
                  <a:schemeClr val="accent1">
                    <a:lumMod val="20000"/>
                    <a:lumOff val="80000"/>
                  </a:schemeClr>
                </a:solidFill>
              </a:rPr>
              <a:t>Datos </a:t>
            </a:r>
            <a:r>
              <a:rPr lang="es-ES" sz="2000" b="1" u="sng" dirty="0" err="1" smtClean="0">
                <a:solidFill>
                  <a:schemeClr val="accent1">
                    <a:lumMod val="20000"/>
                    <a:lumOff val="80000"/>
                  </a:schemeClr>
                </a:solidFill>
              </a:rPr>
              <a:t>import</a:t>
            </a:r>
            <a:r>
              <a:rPr lang="es-ES" sz="2000" b="1" u="sng" dirty="0" smtClean="0">
                <a:solidFill>
                  <a:schemeClr val="accent1">
                    <a:lumMod val="20000"/>
                    <a:lumOff val="80000"/>
                  </a:schemeClr>
                </a:solidFill>
              </a:rPr>
              <a:t> o </a:t>
            </a:r>
            <a:r>
              <a:rPr lang="es-ES" sz="2000" b="1" u="sng" dirty="0" err="1" smtClean="0">
                <a:solidFill>
                  <a:schemeClr val="accent1">
                    <a:lumMod val="20000"/>
                    <a:lumOff val="80000"/>
                  </a:schemeClr>
                </a:solidFill>
              </a:rPr>
              <a:t>export</a:t>
            </a:r>
            <a:endParaRPr lang="es-ES" sz="2000" b="1" u="sng" dirty="0" smtClean="0">
              <a:solidFill>
                <a:schemeClr val="accent1">
                  <a:lumMod val="20000"/>
                  <a:lumOff val="80000"/>
                </a:schemeClr>
              </a:solidFill>
            </a:endParaRPr>
          </a:p>
          <a:p>
            <a:pPr lvl="3"/>
            <a:r>
              <a:rPr lang="es-ES" sz="2000" b="1" u="sng" dirty="0" smtClean="0">
                <a:solidFill>
                  <a:schemeClr val="accent1">
                    <a:lumMod val="20000"/>
                    <a:lumOff val="80000"/>
                  </a:schemeClr>
                </a:solidFill>
              </a:rPr>
              <a:t>Descripción </a:t>
            </a:r>
            <a:r>
              <a:rPr lang="es-ES" sz="2000" b="1" u="sng" dirty="0" err="1" smtClean="0">
                <a:solidFill>
                  <a:schemeClr val="accent1">
                    <a:lumMod val="20000"/>
                    <a:lumOff val="80000"/>
                  </a:schemeClr>
                </a:solidFill>
              </a:rPr>
              <a:t>mcía</a:t>
            </a:r>
            <a:endParaRPr lang="es-ES" sz="2000" b="1" u="sng" dirty="0" smtClean="0">
              <a:solidFill>
                <a:schemeClr val="accent1">
                  <a:lumMod val="20000"/>
                  <a:lumOff val="80000"/>
                </a:schemeClr>
              </a:solidFill>
            </a:endParaRPr>
          </a:p>
          <a:p>
            <a:pPr lvl="3"/>
            <a:r>
              <a:rPr lang="es-ES" sz="2000" b="1" u="sng" dirty="0" smtClean="0">
                <a:solidFill>
                  <a:schemeClr val="accent1">
                    <a:lumMod val="20000"/>
                    <a:lumOff val="80000"/>
                  </a:schemeClr>
                </a:solidFill>
              </a:rPr>
              <a:t>Valor</a:t>
            </a:r>
          </a:p>
          <a:p>
            <a:pPr lvl="3"/>
            <a:r>
              <a:rPr lang="es-ES" sz="2000" b="1" u="sng" dirty="0" smtClean="0">
                <a:solidFill>
                  <a:schemeClr val="accent1">
                    <a:lumMod val="20000"/>
                    <a:lumOff val="80000"/>
                  </a:schemeClr>
                </a:solidFill>
              </a:rPr>
              <a:t>Cantidad </a:t>
            </a:r>
          </a:p>
          <a:p>
            <a:pPr lvl="3"/>
            <a:r>
              <a:rPr lang="es-ES" sz="2000" b="1" u="sng" dirty="0" smtClean="0">
                <a:solidFill>
                  <a:schemeClr val="accent1">
                    <a:lumMod val="20000"/>
                    <a:lumOff val="80000"/>
                  </a:schemeClr>
                </a:solidFill>
              </a:rPr>
              <a:t>Origen.</a:t>
            </a:r>
          </a:p>
          <a:p>
            <a:pPr lvl="3"/>
            <a:endParaRPr lang="en-US" sz="2000" b="1" u="sng" dirty="0" smtClean="0">
              <a:solidFill>
                <a:schemeClr val="accent1">
                  <a:lumMod val="20000"/>
                  <a:lumOff val="80000"/>
                </a:schemeClr>
              </a:solidFill>
            </a:endParaRPr>
          </a:p>
          <a:p>
            <a:pPr lvl="1"/>
            <a:r>
              <a:rPr lang="en-US" sz="2900" dirty="0" smtClean="0"/>
              <a:t>No multas por R1 expontánea</a:t>
            </a:r>
          </a:p>
          <a:p>
            <a:pPr lvl="1"/>
            <a:endParaRPr lang="en-US" sz="2900" dirty="0" smtClean="0"/>
          </a:p>
          <a:p>
            <a:pPr lvl="1"/>
            <a:r>
              <a:rPr lang="en-US" sz="2900" dirty="0" smtClean="0"/>
              <a:t>No </a:t>
            </a:r>
            <a:r>
              <a:rPr lang="en-US" sz="2900" dirty="0" err="1" smtClean="0"/>
              <a:t>prejuzga</a:t>
            </a:r>
            <a:r>
              <a:rPr lang="en-US" sz="2900" dirty="0" smtClean="0"/>
              <a:t> </a:t>
            </a:r>
            <a:r>
              <a:rPr lang="en-US" sz="2900" dirty="0" err="1" smtClean="0"/>
              <a:t>sobre</a:t>
            </a:r>
            <a:r>
              <a:rPr lang="en-US" sz="2900" dirty="0" smtClean="0"/>
              <a:t> la </a:t>
            </a:r>
            <a:r>
              <a:rPr lang="en-US" sz="2900" dirty="0" err="1" smtClean="0"/>
              <a:t>veracidad</a:t>
            </a:r>
            <a:r>
              <a:rPr lang="en-US" sz="2900" dirty="0" smtClean="0"/>
              <a:t> de lo </a:t>
            </a:r>
            <a:r>
              <a:rPr lang="en-US" sz="2900" dirty="0" err="1" smtClean="0"/>
              <a:t>declarado</a:t>
            </a:r>
            <a:r>
              <a:rPr lang="en-US" sz="2900" dirty="0" smtClean="0"/>
              <a:t>.</a:t>
            </a:r>
          </a:p>
          <a:p>
            <a:pPr lvl="1"/>
            <a:r>
              <a:rPr lang="en-US" sz="2900" dirty="0" smtClean="0"/>
              <a:t> </a:t>
            </a:r>
          </a:p>
          <a:p>
            <a:pPr lvl="1"/>
            <a:r>
              <a:rPr lang="en-US" sz="2900" dirty="0" smtClean="0"/>
              <a:t>No </a:t>
            </a:r>
            <a:r>
              <a:rPr lang="en-US" sz="2900" dirty="0" err="1" smtClean="0"/>
              <a:t>limita</a:t>
            </a:r>
            <a:r>
              <a:rPr lang="en-US" sz="2900" dirty="0" smtClean="0"/>
              <a:t> </a:t>
            </a:r>
            <a:r>
              <a:rPr lang="en-US" sz="2900" dirty="0" err="1" smtClean="0"/>
              <a:t>facultades</a:t>
            </a:r>
            <a:r>
              <a:rPr lang="en-US" sz="2900" dirty="0" smtClean="0"/>
              <a:t> de </a:t>
            </a:r>
            <a:r>
              <a:rPr lang="en-US" sz="2900" dirty="0" err="1" smtClean="0"/>
              <a:t>comprobación</a:t>
            </a:r>
            <a:r>
              <a:rPr lang="en-US" sz="2900" dirty="0" smtClean="0"/>
              <a:t>.</a:t>
            </a:r>
          </a:p>
          <a:p>
            <a:endParaRPr lang="en-US" dirty="0"/>
          </a:p>
        </p:txBody>
      </p:sp>
      <p:sp>
        <p:nvSpPr>
          <p:cNvPr id="3" name="CuadroTexto 2"/>
          <p:cNvSpPr txBox="1"/>
          <p:nvPr/>
        </p:nvSpPr>
        <p:spPr>
          <a:xfrm>
            <a:off x="7740352" y="908720"/>
            <a:ext cx="1403648" cy="646331"/>
          </a:xfrm>
          <a:prstGeom prst="rect">
            <a:avLst/>
          </a:prstGeom>
          <a:noFill/>
        </p:spPr>
        <p:txBody>
          <a:bodyPr wrap="square" rtlCol="0">
            <a:spAutoFit/>
          </a:bodyPr>
          <a:lstStyle/>
          <a:p>
            <a:r>
              <a:rPr lang="es-MX" sz="3600" b="1" dirty="0" smtClean="0"/>
              <a:t>6.1.1</a:t>
            </a:r>
            <a:endParaRPr lang="es-MX" sz="3600" b="1" dirty="0"/>
          </a:p>
        </p:txBody>
      </p:sp>
    </p:spTree>
    <p:extLst>
      <p:ext uri="{BB962C8B-B14F-4D97-AF65-F5344CB8AC3E}">
        <p14:creationId xmlns:p14="http://schemas.microsoft.com/office/powerpoint/2010/main" val="3939610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8992" y="127377"/>
            <a:ext cx="6020031" cy="400110"/>
          </a:xfrm>
          <a:prstGeom prst="rect">
            <a:avLst/>
          </a:prstGeom>
          <a:noFill/>
        </p:spPr>
        <p:txBody>
          <a:bodyPr wrap="square" rtlCol="0">
            <a:spAutoFit/>
          </a:bodyPr>
          <a:lstStyle/>
          <a:p>
            <a:r>
              <a:rPr lang="es-MX" sz="2000" b="1" dirty="0" smtClean="0">
                <a:solidFill>
                  <a:schemeClr val="accent2"/>
                </a:solidFill>
              </a:rPr>
              <a:t>Articulo 100… PROCESO DE REVISION EN ORIGEN</a:t>
            </a:r>
            <a:endParaRPr lang="en-US" sz="2000" b="1" dirty="0">
              <a:solidFill>
                <a:schemeClr val="accent2"/>
              </a:solidFill>
            </a:endParaRPr>
          </a:p>
        </p:txBody>
      </p:sp>
      <p:sp>
        <p:nvSpPr>
          <p:cNvPr id="3" name="TextBox 2"/>
          <p:cNvSpPr txBox="1"/>
          <p:nvPr/>
        </p:nvSpPr>
        <p:spPr>
          <a:xfrm>
            <a:off x="680751" y="692696"/>
            <a:ext cx="5676515" cy="1938992"/>
          </a:xfrm>
          <a:prstGeom prst="rect">
            <a:avLst/>
          </a:prstGeom>
          <a:noFill/>
        </p:spPr>
        <p:txBody>
          <a:bodyPr wrap="square" rtlCol="0">
            <a:spAutoFit/>
          </a:bodyPr>
          <a:lstStyle/>
          <a:p>
            <a:pPr algn="just"/>
            <a:r>
              <a:rPr lang="es-MX" sz="2400" b="1" dirty="0" smtClean="0">
                <a:solidFill>
                  <a:schemeClr val="accent2"/>
                </a:solidFill>
              </a:rPr>
              <a:t>Se deroga el requisito que establecía la necesidad de dictaminar estados financieros durante los últimos 5 años o desde que fue constituida la empresa.</a:t>
            </a:r>
            <a:endParaRPr lang="en-US" sz="2400" b="1" dirty="0">
              <a:solidFill>
                <a:schemeClr val="accent2"/>
              </a:solidFill>
            </a:endParaRPr>
          </a:p>
        </p:txBody>
      </p:sp>
      <p:pic>
        <p:nvPicPr>
          <p:cNvPr id="39938" name="Picture 2" descr="http://www.psdconsultores.com/images/audor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996952"/>
            <a:ext cx="468052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7436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8031335"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020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404664"/>
            <a:ext cx="6624736" cy="523220"/>
          </a:xfrm>
          <a:prstGeom prst="rect">
            <a:avLst/>
          </a:prstGeom>
          <a:noFill/>
        </p:spPr>
        <p:txBody>
          <a:bodyPr wrap="square" rtlCol="0">
            <a:spAutoFit/>
          </a:bodyPr>
          <a:lstStyle/>
          <a:p>
            <a:r>
              <a:rPr lang="es-MX" sz="2800" b="1" dirty="0" smtClean="0">
                <a:solidFill>
                  <a:schemeClr val="accent3">
                    <a:lumMod val="75000"/>
                  </a:schemeClr>
                </a:solidFill>
              </a:rPr>
              <a:t>ARTICULO 100-B</a:t>
            </a:r>
            <a:endParaRPr lang="en-US" sz="2800" b="1" dirty="0">
              <a:solidFill>
                <a:schemeClr val="accent3">
                  <a:lumMod val="75000"/>
                </a:schemeClr>
              </a:solidFill>
            </a:endParaRPr>
          </a:p>
        </p:txBody>
      </p:sp>
      <p:sp>
        <p:nvSpPr>
          <p:cNvPr id="3" name="TextBox 2"/>
          <p:cNvSpPr txBox="1"/>
          <p:nvPr/>
        </p:nvSpPr>
        <p:spPr>
          <a:xfrm>
            <a:off x="251520" y="1756248"/>
            <a:ext cx="5256584" cy="2923877"/>
          </a:xfrm>
          <a:prstGeom prst="rect">
            <a:avLst/>
          </a:prstGeom>
          <a:solidFill>
            <a:schemeClr val="bg2"/>
          </a:solidFill>
          <a:ln w="76200">
            <a:solidFill>
              <a:schemeClr val="accent2">
                <a:lumMod val="60000"/>
                <a:lumOff val="40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s-MX" sz="2800" dirty="0" smtClean="0">
                <a:solidFill>
                  <a:srgbClr val="C00000"/>
                </a:solidFill>
              </a:rPr>
              <a:t>Se DEROGAN las siguientes facilidades:</a:t>
            </a:r>
          </a:p>
          <a:p>
            <a:pPr marL="457200" indent="-457200" algn="just">
              <a:buFont typeface="Arial" pitchFamily="34" charset="0"/>
              <a:buChar char="•"/>
            </a:pPr>
            <a:endParaRPr lang="es-MX" sz="2800" dirty="0" smtClean="0">
              <a:solidFill>
                <a:srgbClr val="C00000"/>
              </a:solidFill>
            </a:endParaRPr>
          </a:p>
          <a:p>
            <a:pPr marL="342900" indent="-342900" algn="just">
              <a:buFont typeface="Arial" pitchFamily="34" charset="0"/>
              <a:buChar char="•"/>
            </a:pPr>
            <a:r>
              <a:rPr lang="es-MX" sz="2000" dirty="0" smtClean="0">
                <a:solidFill>
                  <a:srgbClr val="C00000"/>
                </a:solidFill>
              </a:rPr>
              <a:t>AMPLIACIONES E INCRIPCION DE MANERA AUTOMATICA.</a:t>
            </a:r>
          </a:p>
          <a:p>
            <a:pPr marL="342900" indent="-342900" algn="just">
              <a:buFont typeface="Arial" pitchFamily="34" charset="0"/>
              <a:buChar char="•"/>
            </a:pPr>
            <a:endParaRPr lang="es-MX" sz="2000" dirty="0" smtClean="0">
              <a:solidFill>
                <a:srgbClr val="C00000"/>
              </a:solidFill>
            </a:endParaRPr>
          </a:p>
          <a:p>
            <a:pPr marL="342900" indent="-342900" algn="just">
              <a:buFont typeface="Arial" pitchFamily="34" charset="0"/>
              <a:buChar char="•"/>
            </a:pPr>
            <a:r>
              <a:rPr lang="es-MX" sz="2000" dirty="0" smtClean="0">
                <a:solidFill>
                  <a:srgbClr val="C00000"/>
                </a:solidFill>
              </a:rPr>
              <a:t>RECTIFICACION DE LOS DATOS CONSIGNADOS EN LA DOCUMENTACION ADUANERA.</a:t>
            </a:r>
            <a:endParaRPr lang="en-US" sz="2000" dirty="0">
              <a:solidFill>
                <a:srgbClr val="C00000"/>
              </a:solidFill>
            </a:endParaRPr>
          </a:p>
        </p:txBody>
      </p:sp>
      <p:pic>
        <p:nvPicPr>
          <p:cNvPr id="41986" name="Picture 2" descr="http://us.123rf.com/400wm/400/400/feedough/feedough1202/feedough120200146/12581955-hombre-de-negocios-con-los-pulgares-hacia-abajo-sobre-blanco-respuesta-negativ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631112"/>
            <a:ext cx="3283477" cy="5174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954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626521"/>
            <a:ext cx="5112568" cy="523220"/>
          </a:xfrm>
          <a:prstGeom prst="rect">
            <a:avLst/>
          </a:prstGeom>
          <a:noFill/>
        </p:spPr>
        <p:txBody>
          <a:bodyPr wrap="square" rtlCol="0">
            <a:spAutoFit/>
          </a:bodyPr>
          <a:lstStyle/>
          <a:p>
            <a:pPr algn="ctr"/>
            <a:r>
              <a:rPr lang="es-MX" sz="2800" dirty="0" smtClean="0"/>
              <a:t>ARTICULO 100-C</a:t>
            </a:r>
            <a:endParaRPr lang="en-US" sz="2800" dirty="0"/>
          </a:p>
        </p:txBody>
      </p:sp>
      <p:sp>
        <p:nvSpPr>
          <p:cNvPr id="3" name="TextBox 2"/>
          <p:cNvSpPr txBox="1"/>
          <p:nvPr/>
        </p:nvSpPr>
        <p:spPr>
          <a:xfrm>
            <a:off x="611560" y="2420888"/>
            <a:ext cx="7272808" cy="212365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s-MX" sz="4400" dirty="0" smtClean="0"/>
              <a:t>SE ESTABLECEN SUPUESTOS DE CANCELACION DEL REGISTRO</a:t>
            </a:r>
            <a:endParaRPr lang="en-US" sz="4400" dirty="0"/>
          </a:p>
        </p:txBody>
      </p:sp>
    </p:spTree>
    <p:extLst>
      <p:ext uri="{BB962C8B-B14F-4D97-AF65-F5344CB8AC3E}">
        <p14:creationId xmlns:p14="http://schemas.microsoft.com/office/powerpoint/2010/main" val="3306890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188640"/>
            <a:ext cx="8820472" cy="52322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800" b="1" cap="none" spc="0" dirty="0" smtClean="0">
                <a:ln/>
                <a:solidFill>
                  <a:schemeClr val="accent3"/>
                </a:solidFill>
                <a:effectLst/>
              </a:rPr>
              <a:t>Artículo 101.- Regularización de Mercancías</a:t>
            </a:r>
            <a:endParaRPr lang="en-US" sz="2800" b="1" cap="none" spc="0" dirty="0">
              <a:ln/>
              <a:solidFill>
                <a:schemeClr val="accent3"/>
              </a:solidFill>
              <a:effectLst/>
            </a:endParaRPr>
          </a:p>
        </p:txBody>
      </p:sp>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8"/>
            <a:ext cx="8496944"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0311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252413" y="1781175"/>
            <a:ext cx="5545138" cy="1143000"/>
          </a:xfrm>
        </p:spPr>
        <p:txBody>
          <a:bodyPr/>
          <a:lstStyle/>
          <a:p>
            <a:pPr algn="ctr" eaLnBrk="1" fontAlgn="auto" hangingPunct="1">
              <a:spcAft>
                <a:spcPts val="0"/>
              </a:spcAft>
              <a:defRPr/>
            </a:pPr>
            <a:r>
              <a:rPr lang="es-ES_tradnl" b="1" i="1" dirty="0" smtClean="0">
                <a:solidFill>
                  <a:schemeClr val="accent2"/>
                </a:solidFill>
                <a:latin typeface="Arial" pitchFamily="34" charset="0"/>
                <a:cs typeface="Arial" pitchFamily="34" charset="0"/>
              </a:rPr>
              <a:t>Código Fiscal de la </a:t>
            </a:r>
            <a:br>
              <a:rPr lang="es-ES_tradnl" b="1" i="1" dirty="0" smtClean="0">
                <a:solidFill>
                  <a:schemeClr val="accent2"/>
                </a:solidFill>
                <a:latin typeface="Arial" pitchFamily="34" charset="0"/>
                <a:cs typeface="Arial" pitchFamily="34" charset="0"/>
              </a:rPr>
            </a:br>
            <a:r>
              <a:rPr lang="es-ES_tradnl" b="1" i="1" dirty="0" smtClean="0">
                <a:solidFill>
                  <a:schemeClr val="accent2"/>
                </a:solidFill>
                <a:latin typeface="Arial" pitchFamily="34" charset="0"/>
                <a:cs typeface="Arial" pitchFamily="34" charset="0"/>
              </a:rPr>
              <a:t>Federación</a:t>
            </a:r>
            <a:r>
              <a:rPr lang="es-ES_tradnl" b="1" i="1" dirty="0" smtClean="0">
                <a:latin typeface="Arial" pitchFamily="34" charset="0"/>
                <a:cs typeface="Arial" pitchFamily="34" charset="0"/>
              </a:rPr>
              <a:t/>
            </a:r>
            <a:br>
              <a:rPr lang="es-ES_tradnl" b="1" i="1" dirty="0" smtClean="0">
                <a:latin typeface="Arial" pitchFamily="34" charset="0"/>
                <a:cs typeface="Arial" pitchFamily="34" charset="0"/>
              </a:rPr>
            </a:br>
            <a:r>
              <a:rPr lang="es-ES_tradnl" b="1" i="1" dirty="0" smtClean="0">
                <a:latin typeface="Arial" pitchFamily="34" charset="0"/>
                <a:cs typeface="Arial" pitchFamily="34" charset="0"/>
              </a:rPr>
              <a:t/>
            </a:r>
            <a:br>
              <a:rPr lang="es-ES_tradnl" b="1" i="1" dirty="0" smtClean="0">
                <a:latin typeface="Arial" pitchFamily="34" charset="0"/>
                <a:cs typeface="Arial" pitchFamily="34" charset="0"/>
              </a:rPr>
            </a:br>
            <a:r>
              <a:rPr lang="es-ES_tradnl" b="1" i="1" dirty="0" smtClean="0">
                <a:latin typeface="Arial" pitchFamily="34" charset="0"/>
                <a:cs typeface="Arial" pitchFamily="34" charset="0"/>
              </a:rPr>
              <a:t>3.- Buzón tributario.</a:t>
            </a:r>
            <a:endParaRPr lang="es-MX" b="1" i="1" dirty="0">
              <a:latin typeface="Arial" pitchFamily="34" charset="0"/>
              <a:cs typeface="Arial" pitchFamily="34" charset="0"/>
            </a:endParaRPr>
          </a:p>
        </p:txBody>
      </p:sp>
      <p:sp>
        <p:nvSpPr>
          <p:cNvPr id="11267" name="Text Box 4"/>
          <p:cNvSpPr txBox="1">
            <a:spLocks noChangeArrowheads="1"/>
          </p:cNvSpPr>
          <p:nvPr/>
        </p:nvSpPr>
        <p:spPr bwMode="auto">
          <a:xfrm>
            <a:off x="0" y="4868863"/>
            <a:ext cx="9144000" cy="230832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ES_tradnl" altLang="es-MX" sz="2400" b="1" dirty="0" smtClean="0">
                <a:solidFill>
                  <a:srgbClr val="002060"/>
                </a:solidFill>
              </a:rPr>
              <a:t>Disposiciones transitorias del Código Fiscal de la Federación</a:t>
            </a:r>
          </a:p>
          <a:p>
            <a:pPr algn="just" eaLnBrk="1" hangingPunct="1">
              <a:defRPr/>
            </a:pPr>
            <a:r>
              <a:rPr lang="es-ES_tradnl" altLang="es-MX" sz="2400" b="1" dirty="0" smtClean="0">
                <a:solidFill>
                  <a:srgbClr val="002060"/>
                </a:solidFill>
              </a:rPr>
              <a:t>VII</a:t>
            </a:r>
            <a:r>
              <a:rPr lang="es-ES_tradnl" altLang="es-MX" sz="2400" dirty="0" smtClean="0">
                <a:solidFill>
                  <a:srgbClr val="002060"/>
                </a:solidFill>
              </a:rPr>
              <a:t>. Lo dispuesto en el artículo 17-K fracción I de este Código, entrará en vigor únicamente para las </a:t>
            </a:r>
            <a:r>
              <a:rPr lang="es-ES_tradnl" altLang="es-MX" sz="2400" b="1" u="sng" dirty="0" smtClean="0">
                <a:solidFill>
                  <a:srgbClr val="FF0000"/>
                </a:solidFill>
              </a:rPr>
              <a:t>personas morales a partir del 30 de junio de 2014;</a:t>
            </a:r>
            <a:r>
              <a:rPr lang="es-ES_tradnl" altLang="es-MX" sz="2400" dirty="0" smtClean="0">
                <a:solidFill>
                  <a:srgbClr val="002060"/>
                </a:solidFill>
              </a:rPr>
              <a:t> para las </a:t>
            </a:r>
            <a:r>
              <a:rPr lang="es-ES_tradnl" altLang="es-MX" sz="2400" b="1" u="sng" dirty="0" smtClean="0">
                <a:solidFill>
                  <a:srgbClr val="FF0000"/>
                </a:solidFill>
              </a:rPr>
              <a:t>personas físicas, a partir del 1 de enero de 2015.</a:t>
            </a:r>
          </a:p>
          <a:p>
            <a:pPr algn="just" eaLnBrk="1" hangingPunct="1">
              <a:defRPr/>
            </a:pPr>
            <a:endParaRPr lang="es-MX" altLang="es-MX" sz="2400" b="1" u="sng" dirty="0" smtClean="0">
              <a:solidFill>
                <a:srgbClr val="FF0000"/>
              </a:solidFill>
            </a:endParaRPr>
          </a:p>
        </p:txBody>
      </p:sp>
      <p:pic>
        <p:nvPicPr>
          <p:cNvPr id="26628" name="Picture 6" descr="http://ciudadania-express.com/wp-content/uploads/2010/11/Facturaci%C3%B3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84138"/>
            <a:ext cx="3863975" cy="449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n 1"/>
          <p:cNvPicPr>
            <a:picLocks noChangeAspect="1"/>
          </p:cNvPicPr>
          <p:nvPr/>
        </p:nvPicPr>
        <p:blipFill>
          <a:blip r:embed="rId3"/>
          <a:stretch>
            <a:fillRect/>
          </a:stretch>
        </p:blipFill>
        <p:spPr>
          <a:xfrm>
            <a:off x="1092418" y="236199"/>
            <a:ext cx="2855476" cy="696458"/>
          </a:xfrm>
          <a:prstGeom prst="rect">
            <a:avLst/>
          </a:prstGeom>
        </p:spPr>
      </p:pic>
    </p:spTree>
    <p:extLst>
      <p:ext uri="{BB962C8B-B14F-4D97-AF65-F5344CB8AC3E}">
        <p14:creationId xmlns:p14="http://schemas.microsoft.com/office/powerpoint/2010/main" val="45435485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476672"/>
            <a:ext cx="8820472" cy="52322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800" b="1" cap="none" spc="0" dirty="0" smtClean="0">
                <a:ln/>
                <a:solidFill>
                  <a:schemeClr val="accent3">
                    <a:lumMod val="75000"/>
                  </a:schemeClr>
                </a:solidFill>
                <a:effectLst/>
              </a:rPr>
              <a:t>Continua…. Regularización de Mercancías</a:t>
            </a:r>
            <a:endParaRPr lang="en-US" sz="2800" b="1" cap="none" spc="0" dirty="0">
              <a:ln/>
              <a:solidFill>
                <a:schemeClr val="accent3">
                  <a:lumMod val="75000"/>
                </a:schemeClr>
              </a:solidFill>
              <a:effectLst/>
            </a:endParaRPr>
          </a:p>
        </p:txBody>
      </p:sp>
      <p:sp>
        <p:nvSpPr>
          <p:cNvPr id="3" name="TextBox 2"/>
          <p:cNvSpPr txBox="1"/>
          <p:nvPr/>
        </p:nvSpPr>
        <p:spPr>
          <a:xfrm>
            <a:off x="683568" y="1186874"/>
            <a:ext cx="7920880" cy="3970318"/>
          </a:xfrm>
          <a:prstGeom prst="rect">
            <a:avLst/>
          </a:prstGeom>
          <a:noFill/>
        </p:spPr>
        <p:txBody>
          <a:bodyPr wrap="square" rtlCol="0">
            <a:spAutoFit/>
          </a:bodyPr>
          <a:lstStyle/>
          <a:p>
            <a:pPr marL="457200" indent="-457200">
              <a:buFont typeface="Wingdings" pitchFamily="2" charset="2"/>
              <a:buChar char="ü"/>
            </a:pPr>
            <a:r>
              <a:rPr lang="es-MX" sz="2800" dirty="0" smtClean="0"/>
              <a:t>Se podrán regularizar las mercancías que hubieran excedido el plazo de retorno en caso de importaciones temporales.</a:t>
            </a:r>
          </a:p>
          <a:p>
            <a:pPr marL="457200" indent="-457200">
              <a:buFont typeface="Wingdings" pitchFamily="2" charset="2"/>
              <a:buChar char="ü"/>
            </a:pPr>
            <a:endParaRPr lang="es-MX" sz="2800" dirty="0"/>
          </a:p>
          <a:p>
            <a:pPr marL="457200" indent="-457200">
              <a:buFont typeface="Wingdings" pitchFamily="2" charset="2"/>
              <a:buChar char="ü"/>
            </a:pPr>
            <a:r>
              <a:rPr lang="es-MX" sz="2800" dirty="0" smtClean="0"/>
              <a:t>Se podrán regularizar mercancías aun y cuando se hubieran iniciado facultades de comprobación …</a:t>
            </a:r>
          </a:p>
          <a:p>
            <a:pPr marL="457200" indent="-457200">
              <a:buFont typeface="Wingdings" pitchFamily="2" charset="2"/>
              <a:buChar char="ü"/>
            </a:pPr>
            <a:endParaRPr lang="es-MX" sz="2800" dirty="0"/>
          </a:p>
          <a:p>
            <a:pPr marL="457200" indent="-457200">
              <a:buFont typeface="Wingdings" pitchFamily="2" charset="2"/>
              <a:buChar char="ü"/>
            </a:pPr>
            <a:r>
              <a:rPr lang="es-MX" sz="2800" dirty="0" smtClean="0"/>
              <a:t>Desparece lo de los «15 días y fracción».</a:t>
            </a:r>
            <a:endParaRPr lang="en-US" sz="2800" dirty="0"/>
          </a:p>
        </p:txBody>
      </p:sp>
    </p:spTree>
    <p:extLst>
      <p:ext uri="{BB962C8B-B14F-4D97-AF65-F5344CB8AC3E}">
        <p14:creationId xmlns:p14="http://schemas.microsoft.com/office/powerpoint/2010/main" val="3311626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880" y="300502"/>
            <a:ext cx="8746248" cy="1200329"/>
          </a:xfrm>
          <a:prstGeom prst="rect">
            <a:avLst/>
          </a:prstGeom>
          <a:solidFill>
            <a:srgbClr val="FF0000"/>
          </a:solidFill>
        </p:spPr>
        <p:txBody>
          <a:bodyPr wrap="square" rtlCol="0">
            <a:spAutoFit/>
          </a:bodyPr>
          <a:lstStyle/>
          <a:p>
            <a:r>
              <a:rPr lang="es-MX" dirty="0" smtClean="0"/>
              <a:t> </a:t>
            </a:r>
            <a:r>
              <a:rPr lang="es-MX" sz="2400" b="1" dirty="0" smtClean="0">
                <a:solidFill>
                  <a:schemeClr val="bg1"/>
                </a:solidFill>
              </a:rPr>
              <a:t>El artículo 134 se deroga….</a:t>
            </a:r>
          </a:p>
          <a:p>
            <a:endParaRPr lang="es-MX" sz="2400" b="1" dirty="0">
              <a:solidFill>
                <a:schemeClr val="bg1"/>
              </a:solidFill>
            </a:endParaRPr>
          </a:p>
          <a:p>
            <a:r>
              <a:rPr lang="es-MX" sz="2400" b="1" dirty="0" smtClean="0">
                <a:solidFill>
                  <a:schemeClr val="bg1"/>
                </a:solidFill>
              </a:rPr>
              <a:t>«TRANSITO DE MERCANCIAS EN TERRITORIO INTERNACIONAL».</a:t>
            </a:r>
            <a:endParaRPr lang="en-US" sz="2400" b="1" dirty="0">
              <a:solidFill>
                <a:schemeClr val="bg1"/>
              </a:solidFill>
            </a:endParaRPr>
          </a:p>
        </p:txBody>
      </p:sp>
      <p:sp>
        <p:nvSpPr>
          <p:cNvPr id="3" name="TextBox 2"/>
          <p:cNvSpPr txBox="1"/>
          <p:nvPr/>
        </p:nvSpPr>
        <p:spPr>
          <a:xfrm>
            <a:off x="234880" y="1675114"/>
            <a:ext cx="8746248" cy="1477328"/>
          </a:xfrm>
          <a:prstGeom prst="rect">
            <a:avLst/>
          </a:prstGeom>
          <a:solidFill>
            <a:srgbClr val="99FF33"/>
          </a:solidFill>
          <a:ln>
            <a:solidFill>
              <a:srgbClr val="99FF33"/>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MX" b="1" dirty="0" smtClean="0"/>
              <a:t>ARTICULO 135-A</a:t>
            </a:r>
          </a:p>
          <a:p>
            <a:endParaRPr lang="es-MX" b="1" dirty="0"/>
          </a:p>
          <a:p>
            <a:r>
              <a:rPr lang="es-MX" b="1" dirty="0" smtClean="0"/>
              <a:t>SE ADICIONA UN PARRAFO: AUTORIZACION PARA DESTINAR MERCANCIAS A RRFE… LOS QUE TENGAN CONCESION O AUTORIZACION … Y CUMPLAN LAS MODALIDADES DEL REGIMEN</a:t>
            </a:r>
            <a:endParaRPr lang="en-US" b="1" dirty="0"/>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444" y="3501008"/>
            <a:ext cx="8909120" cy="250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562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9316" y="312737"/>
            <a:ext cx="7992888" cy="707886"/>
          </a:xfrm>
          <a:prstGeom prst="rect">
            <a:avLst/>
          </a:prstGeom>
          <a:noFill/>
        </p:spPr>
        <p:txBody>
          <a:bodyPr wrap="square" rtlCol="0">
            <a:spAutoFit/>
          </a:bodyPr>
          <a:lstStyle/>
          <a:p>
            <a:r>
              <a:rPr lang="es-MX" sz="2400" b="1" i="1" dirty="0" smtClean="0">
                <a:solidFill>
                  <a:schemeClr val="accent1">
                    <a:lumMod val="50000"/>
                  </a:schemeClr>
                </a:solidFill>
              </a:rPr>
              <a:t>MAS FACULTADES DE LA SECRETARIA ARTICULO </a:t>
            </a:r>
            <a:r>
              <a:rPr lang="es-MX" sz="4000" b="1" i="1" dirty="0" smtClean="0">
                <a:solidFill>
                  <a:schemeClr val="accent1">
                    <a:lumMod val="50000"/>
                  </a:schemeClr>
                </a:solidFill>
              </a:rPr>
              <a:t>144</a:t>
            </a:r>
            <a:endParaRPr lang="en-US" sz="4000" b="1" i="1" dirty="0">
              <a:solidFill>
                <a:schemeClr val="accent1">
                  <a:lumMod val="50000"/>
                </a:schemeClr>
              </a:solidFill>
            </a:endParaRPr>
          </a:p>
        </p:txBody>
      </p:sp>
      <p:sp>
        <p:nvSpPr>
          <p:cNvPr id="3" name="TextBox 2"/>
          <p:cNvSpPr txBox="1"/>
          <p:nvPr/>
        </p:nvSpPr>
        <p:spPr>
          <a:xfrm>
            <a:off x="251520" y="908720"/>
            <a:ext cx="8352928" cy="230832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marL="457200" indent="-457200" algn="just">
              <a:buFont typeface="Wingdings" pitchFamily="2" charset="2"/>
              <a:buChar char="Ø"/>
            </a:pPr>
            <a:r>
              <a:rPr lang="es-MX" sz="2000" b="1" dirty="0" smtClean="0"/>
              <a:t>TRABAJAR EN CONJUNTO CON ADUANAS DE OTROS PAISES.</a:t>
            </a:r>
          </a:p>
          <a:p>
            <a:pPr marL="457200" indent="-457200" algn="just">
              <a:buFont typeface="Wingdings" pitchFamily="2" charset="2"/>
              <a:buChar char="Ø"/>
            </a:pPr>
            <a:endParaRPr lang="es-MX" sz="2000" b="1" dirty="0" smtClean="0"/>
          </a:p>
          <a:p>
            <a:pPr marL="457200" indent="-457200" algn="just">
              <a:buFont typeface="Wingdings" pitchFamily="2" charset="2"/>
              <a:buChar char="Ø"/>
            </a:pPr>
            <a:r>
              <a:rPr lang="es-MX" sz="2000" b="1" dirty="0" smtClean="0"/>
              <a:t>VIGILAR EL CUMPLIMIENTO CON TECNOLOGIA NO INTRUSIVA</a:t>
            </a:r>
          </a:p>
          <a:p>
            <a:pPr marL="457200" indent="-457200" algn="just">
              <a:buFont typeface="Wingdings" pitchFamily="2" charset="2"/>
              <a:buChar char="Ø"/>
            </a:pPr>
            <a:endParaRPr lang="es-MX" sz="2000" b="1" dirty="0" smtClean="0"/>
          </a:p>
          <a:p>
            <a:pPr marL="457200" indent="-457200" algn="just">
              <a:buFont typeface="Wingdings" pitchFamily="2" charset="2"/>
              <a:buChar char="Ø"/>
            </a:pPr>
            <a:r>
              <a:rPr lang="es-MX" sz="2000" b="1" dirty="0" smtClean="0"/>
              <a:t>OTORGAR Y REMOVER AUTORIZACIONES DE DICTAMINADORES ADUANEROS. (YA NO EXISTE EL 2DO. REC. PERO LOS DICTAMINADORES </a:t>
            </a:r>
            <a:r>
              <a:rPr lang="es-MX" sz="2400" b="1" dirty="0" smtClean="0"/>
              <a:t>SI).</a:t>
            </a:r>
            <a:endParaRPr lang="en-US" sz="2400" b="1" dirty="0"/>
          </a:p>
        </p:txBody>
      </p:sp>
      <p:sp>
        <p:nvSpPr>
          <p:cNvPr id="4" name="AutoShape 2" descr="data:image/jpeg;base64,/9j/4AAQSkZJRgABAQAAAQABAAD/2wCEAAkGBxQSEhQUExQWFRQXFxwXFRYXFxcWGBgVFhwXGBcYFxYYHCggGBslHBQVITEhJSkrLi4uFx8zODMsNygtLisBCgoKDg0OGxAQGywkHCQsLCwsLCwsLCwsLCwsLCwsLC0sLCwsLCwsLCwsLCwsLCwsLCwsLCwsLCwsLCwsLCwsLP/AABEIAOEA4QMBIgACEQEDEQH/xAAbAAACAgMBAAAAAAAAAAAAAAAABQQGAgMHAf/EAEkQAAEDAgMFBgIHBAgCCwAAAAEAAhEDBAUhMQYSQVFhEyIycYGRobEUQlJiwdHwByMz4RVygpLC0uLxROMWJCU1RVOTorLD0//EABkBAAIDAQAAAAAAAAAAAAAAAAADAQIEBf/EACYRAAIDAAICAgICAwEAAAAAAAABAgMREiEEMSJBE1EyYUKRwTP/2gAMAwEAAhEDEQA/AO4oQhAAhC8JQB6ha+2bzWp98walRoElC1W9cPEtzGnstqkAQhCABCEIAELxeoAEIXhcgD1ErU6sAoH07N3kVGgNEKCLrvtHNgPzUoVgpA2IWO+EbwQBkhebyEAeoXkolAHqEIQAIQhAAhCCgDVUrRwJUKriB0NJxHkfyUpwqTlEKG9lzJhzAOH4fVVWSQ6mLAZfRXn+yf8AKsLzFGsE/RXu4ABhJ5/ZyW65o3pf3KlMMjiAXTxjurbWp3RLN1zWgePQk9BLYHn8FXSeibYPHZtIplkid2NJ4KSH9CtI7Toshv8ARXINm8slqbvcYWWaNIMpRKxzXmfNRoGRKqe0e1NSjUNOkyd2N5xEidYCz2h2l7JpDWlpLzTFR0BocNYzzPAKr0LqRMg9QQc+vVKstwfVTyGVpt4+e+1hE/1SrPh+Mtrg7sgjVp1HURqFyzaC6AIyGZ4c1IwTF30ng0zLYEg5iCeHJTGerSJQ4vDo95d5wq8b1xdUgEw1xMCYCl1K28AecFRsCrEi9byZUj+61TyK4Tri8Iq0Nc7dp9e8pTb9IcUuIfSif4LT7rQbtRGfLshxwtbcQ6rMX/VVEXhXoxCFbQ4lwF8pVpegndJ8lSW4ksxifIoIwudWvBheMuUrF929HfHibk8fiotvdyVZMgtNKpK2pdYVZTFWIBCEIAFi8ZclktdYiM0AQRQbM9oOOWX5pRUtaYibykIEEO3f/wBPJT7mtbgkuc4eQPH0VeuWYd9apV9nf5FVEkq7oUHOBF9bsI0A7MAdY7Tmt9jZUYAZeMfrJDmkuJOej/gq7Wp4TxrVvZ3+RaGf0O0yK9cHmA8f/Wjig5Mv1G1a0bvaiZzMiZ91tbTb/wCaPf8Amqna7UYdTEfSKrh96m4n37NWLCruhXYKlJzi06EgtmOhEqcwN0YspgfWn9eayj7y8G7zR3eqgk93fvLHd6o7vNR765FOm+oAXbjS6BmTAmAoYI5ZtdfMq1atOSQ17gwaiSZeRwJOYSixtqu/+6OTsnTx8m9FBbUA7wfIJnmDPGU9wStk5+9mBDeJz6LG2zpKEUkJ9orasxwDxkcwRMZcpTHAqRLmANILsg0giOqdVX1H0ezMhhG/vOyyHEchwz1nommC2QaBU47sMERDSSZ8yXH0hNrk2sM91aXy0muZAA5ZLm21N9Vp3tZlJ72A0SXBrnNBG7JkDXRdMrOAEnRcwxt4qYpVA0+iv+FMp0c3DPJPjo2pXxqXDe8SBaUTmTrGZzKaUQTqqns8ZrskzNtS+RyV4bbaQFnvs4vijVRSpRUmeNJXpozqFKfbQCeQlRy89mDplKy8n7NXFeiDXtiMwfRRDUI1kKaKpOco7OU2N7XsRPx4v0btncVFOsGuPcf3Xeuh90xvZpVS3hOXkkNXDw7hB5hWO9oOq29OpMvYN154mIz/AFzWmFqZlsqlEcYPcSrGCqRgtQiJV0t3S0J4g2IQhSALRc1IGm8t611t76seqAElzfwJ+jB3p+G6k93jhbrYNP8AZ/0KxVzdfVDPXJQHf0jOXYxz4j04qAK1V2mj/wALYf7P/KWj/pUZ/wC6WRx7hOX/AKKtMYnmJonkQIPsVEuRjA8Btj5iPzUghZRxvecIwylul4YXbvh3ogkGlm2DqNDrzV3tiAIbTDRoAAAAPIBVf/trI/8AVvL+ac4HXvnSLqlSZlkadQvznkWjglpv0NnFe1n+xr2n3V4an3Vl3+iCX9FYoY9p0VR2j/aNZWdQ03F1Sq3xMptJ3Tyc8w2ekyFr/aXtO61t3U6Th9IqgtbBg02nxVD6SAOJ8lwC4q1D4oRhDZctrsYtb2uK1qx9M7sVg5oaC6cnCDmYMHyHVasML+60c+H1vNJdn7j95TovgMc4ucR4id05zyyAT3F8ZZbtik3vnwnl15wlyrcn/RohcoR7XZc77G2UWsovAdVqbu+2fAzmY0JGQHWfN9VrtDZbBEZRpHBcDo3DnPL3OJcTJJ1J81d9lMWLSWPcSw5x15hQ4KEeiqsdk/kWy+uXuGenJUZrj/Sb+ttVH/sKu+J1GCk4g5hsiOi55h95v4gXc7eoPdh/JK8dt2azT5EUqujPYKtv1c/q0Gj0EwukW9+CwFcc2V7eZpMeRuBpcB3cvvaK52QrhgaWOnj/ALqnkL56N8X/AM1pacUxCaZAOZIHpxUXFr0brWNPKY6JQyyrO1EDqVNpYcdXJOpD+keC84NBceg/FTbaqeIhbKNtpwClC3Co2QZ0yneCGQ+mfrCR5jJLKVGEzw/uvaeufqpg8Ym1bFmeHMh0K00RkEg3d2qfdP6WgXRrOfYZoQhOFAtVdoIzMLatdYCM9EAK6uFipJFZ/WCq/fYbbsMPv6lM8iSPmrC+7o0iTDp4xn8JUh9WlUZJG808CJ9weKgkoVaxstf6VqNPMVPw0K1DDrNw3Ri9WZyLXidZ00Op4cVZMQ2ew+p46EdW7zP/AIkKFR2Vwxjt4U3g8+0qn/Gp0DReYVbEbxxGo0NGZ3+Azk+xUSxr2Vu9r24mXmWu7z94ECZyP2gfkpWOMw6mx7HUqzg5pB3HOkg6gHfBlc/uMQwNpIFvcNcOB7UH2NRU4ovzeYdMq/tCw9ri11y2QYyM/r+aRbQftQobkWlUB51e8A7vk0GCfPIdVzW6uMKJJZSrern/AOdKripZ/UY8eZd/mVsKaeYjUFR7nuruqPe4uc4nMk5k/HyS8gT4pWdU0/qg/H81qkKSEPMNrst2dq9u8538NhyJaNTPAdUpvLp1V5e8yT7AcAByC016xed52Z08gNAOixCAfZKoHNPsPqZquU3QnWEO3lSa6L1fyLY6qezjWcgPPSFq2f2T7Or29fiCG0p+q4R3z66dVadmtnJY2rWfuNiWgQ5xHPotOJv3Kjmid3VpOu716rH8odo6Xxs6/Rus2t8LQABoBkB6BT6VnIUDCHgEO1B+BHD2T9j2weUrM/Y59eiI2zWYtFuqXjG6kepWk4gw6EKCvZk22ClUrdvqoX0lbaVYnggHpPbbqTTpKJQrEqU16skJlpLum99p5hOKOgSS4d3WFN7R0tC6NRgmb0IQnCwWL9NJWSEAKrypH/D7/wDZn/CVrw7E3VKhY+2fTBEhxDi0kagksAH4qVeNrfUMf3fxCSXFLEZ7rxHlS/EKAH9RjeNMH0n8Etv6optLjZioBqKbQ90dG7knyCbWjnFjS8br4G8JBh3GCOCS41XuqQqGjFUlp7Np3G7r+ZJiW/yQSQKeKUK2RsXAc6tu6nB5d+kIKo22t92T4dg1Kswz2dVrQ4RlyoHdPT5p+3D797KQrXDw8A9q9rbcbxcZkDs8o0hVnaXZnGWE7lwLilJLe7RbVA4S3s8/R3oFT8kdwvKuSWlbwy3N5WFGnh9Gk50xvtDW6Tr2PIFbNudmRh4pb3ZvqVN47jGQGsbHeLiM8zGg4qNh9a/oXDXODg5hBgtaMwQQD3cpiPVaNvMefe3j6oDm0wGsptdEhrdZjjvFxVk9ZVrFpW3v+7H68lrJWbgeK83PfkrFDCFmFtFHMcJAPqR+fzW21pA7wdqOPKVOBphb0S46J7hlBoIBIHxH8lqs8MDvr+xTWhhgacs+plUm0lg2uDbOg4Q7ea0ToANUbQ0AQzdzeDw1g/goGB0zugOlrj4XDQ/rJLv2hXNzZ0mVKT433brnboJEjKJ8lifb4nRXxXJ/QztrY05JMA6qFtDtJVtgBTph4OrnSAPbMqr7C4lVrV3GtUc/L6x/BXXGWCowtDBGkniUuS4SxjYP8kNRy/EMQq1nF1RzpmYkgDoByTHDK1RokPdz1KeXGEM3YdTz4EKHaYO+I4frJMc00RGtxY2w3GX8TKseH4kDG84HoNFS2YNVHhI8lPw/D6p1MEJTSGNMv1K8HBT6VcFVC3tKoiDKn1alSiGl2YOWStFGaaLZcO7jPX5pth57qrYrE0aR4mT8SrFhg7q21+jBMmIQhNFAvCvUIAiXLQdam76pPd27ON2W/wBr/UmV7Wpt8TSf15pLc3lu7LsjPKf9ShslC2tbMDg4Yi4bp3j3iRlwI38wtlJtIsNR14S3SQ4wM+MO4pbiVa30NAwctff6yXNxGjRd2YpnceMs8iOIInms9kuzXTHS0NoN3d41muaYAc57vP7WufwU4VmBgG/OWRmcvNVTtaD6T6RZNN+rTwIzBBnUFVC8o7oLWuqsjKG1HAR5TokwgpjJvgN9qMSpl7nOJdTBG8A6N4DItBP6yVE2ma2rXdUpE7tTvjhrrI5z81ovsPMmHE+ZJ91obhtw5jngOLGHvEGd3LXmAtVcFWu2Zrpux9IW1WkGDrw/XFZPbIka/WH+IdFI3jBDu8Ouo8jwUdzic/1CdqEYzaXB7J0ewRH2mzkfMErdY0iZ6wFGtaJc4AK67P4ISQY6pVtqgtY2qvmbcEwYiN4ef5KyGwAEQm1CxDRovSzkuRZ5Dk9R1a6lFBh1GKYykAwQkX7WHF1g0BphtRsnlqrphNAFhB5z8F7i+GUq1PcrND6cguadCAQdFvripJTMVs2m4nFNgGw5zo4gD+XoVeb7aK2pmHP732WgugjmRkD5lKcftuyJoWjOzpOJfFMEOfvEwXO+q0AAbvHdzlVi9w19MbzsunJWdcZvk2SrpwhxS9FtpbW25dBDmjmWz8BJ+Cab9Nze0YQ5p1LSCP8AdcwUzDcQdRJgndd4m8+vmET8Zf4hX5st+Z1C1ttDlCnX1EU3NPMSoOCW29SY8P3muAcPIp02g0iH5jTNJ/F+x7vKxd7VU6chp3ncgo1HH6lVw3gN0GQEo2iwA0a80gXMdmA3ODyMJxgeBVXRLY0119k5RhFezJOc5PpYXptYblEfcB981aLPwhVitS/egfZAGnIAK0WohoT4ejPLfs3IQhXKghCEALcQuC0GGA+iXMqvcB+7aBHJWAgHWFBqt3Tp3fklWPEWitYnuKU6sEeSQ4lgnaOBaIjTKQr2aDTwWp1m0rBOzsfCfE5ZeWlelmWSObc/hwS+tXbV47p4wut17JVraDAaVVjjuw8CQ4DddOfv7Ihel7G7yXRxzG3PpVN2Q5pEtOmR59VYMCxRtHeD6Zc1zd0gR+PqluPYRUgEd+MstY8uKZ4Th2+xpg6DpwEytNs4yh36K1Ramyq4hahoyykw3nHVLXUuSsW0bN2rEEACBllvfWz6St2y2zxuHhzgRTBzP2oOnkmqxRhyYmUHOzjE27JbPl8OI10nkum4bhYptGXBSsPsWsGUBTHQuH5Hkux/0dOutVrEQbqnPd4cVG7OFNc3iUoxa5DGOMjIeiVBOTxD9xBTxc061Iz+5e4sOmTwQMz6hWl5BMc9VxrZbEu3qXNs4z2s1KHPtqYJLR/Wbl6LpOz2I9tbtJ8TO5U6RoT5iF3oQ4pROdblkea+nj/4e4nZDJv2W68TJJz9/gqbjVqC0s46g+equWO1HFocCAwZVTxgcp0yIM8pVEu3F++WuLaZMMJ8VSeLQfC3qdeCW01JsvBrhhVW2J7Ts5AzhzuDfOFsu7EBgqNmCYIOZHnyP5hNqtJrGgN0GfPPn1Ue8uGOphjRDi4ufwE8ITfyNtZ6E/hST32NtkcaqMoupgAhp7pPDekkeh+ad02PqneqPJ5DQDyAVYwJtMNLXuLe8CTo0TAbJ4cVZqdru+Eu95Sbm+X9DqUuKX2MLWiGnTNWLC295vufTNV21ou4uVgsHFlJ7nZGN0filR7ZNjyJLthvvJ6qyURkFXcCbJlWULoQOfIEIQrlAQhCAIV9Le+OGqj1KweJHHOEwraQlr6YaABoNFk8mXWIdUuzO1rQd0+n5KQTJ6fMpXWKlYfdb3dPiHxHNcvlrwdOvFyROCjYhSaabg6I3TPspIXlRoIIOhyU/QlPGcjr4e4ElpkTMHh5FNuyZQpOqP0DZPoE0xrAxbtNRjjuTm056qs7QXbagt6LzDatVoPLdBBM+sBT3JpHRUo8XJCbZ7Zp1y41q8hjiXtZz3jqZ4fNXu0sW0wA1oAAgAZRCktt90ZDL8li7zSbr5WP+v0NqqjBde/2DaxbkVJ38kuuqwbmSPUj3Uc4s0g94dTOXulqDfoY0jdiV82m0knIceAXINodo6lw5wBIp6Ac+pKZbbbS9qexpmGDX7yqNNdbxPH4R5S9nP8AIu5PjH0SMNrOp1G1GZPY4PafvNII+Ueq7Dg2JsD2VW5ULgSYy3STDgY0LKgcJ5FccYrpsJcdoKto4S7OtQB5iBVpj+s2HRzatbK14un6fsvu1FhUq0iG5NGbqYbO+RoHwMwJMRxzSPDMOf8ARjTe0MAdlvNmpAjITG7x1V1w9j30AKjXNeMu9Ey3wujyj4pdidg6W1HZGJccyGkDMjzVLItrUFU1GXFnNMZ7ryOHBLWskF3LVNscqB9V26J/E8YTXYrATcVCHDuN7zx0b4R6n4AqsfSLSSbb+hFeW5pUO8Ic/dMHUDgFow3EatIgNeY+ycx7HT0Vl28ogVGgcZcfIRHzVTpDvO6fyWjisxmNye6i54VtNvECozjHdzn+yVZdocR3BTpNGervMxqqjsTYB1Q1n/w6IkzxdGQ/H2WVS9Ne4c/mfglRripdFpWykuy+7PVXECT6K4U9FT9nRorgwZLQJMkIQgAQhCANNUqDcKVcVIMKFVcuf5DNNSFV1chp3fUrVTJccp6H+aibQ0SCyoNGnvf1efp+KZWNQEAniNFzrEsTR0E8iNMPvC7uu8Xz/mpyT2bd6oCOGZThTW24mC6KjLorf7QnxZP/AKzR7kLlN9hNa5a2qPCBDJnPvhoIPNznQPJdY2+oF9m8ASA5jnD7ocN74Z+iWbD4cajDVqCGmoHU2R3YYIZHQHPzaCtMZ8FqJWOtpjqwwDco02OqPc5rA1ziQd5wGZ0nXqpVLCGDWXeensExWurWa3UgTpJA9kiUU3pVWzzNFG0FajSonfY0iMgWgifZcP2gqNBc8ANnQDRdW2prteC557jeemXVcOx6+FWqd3JoOX5rT4S1tjprhX37Ytc8kyVlTOawIXgXTMi6ZNougqay6dTc2rScWVGGWuGoP6KVtesg+UvBu70MrraS8q+O6rGeAduj2aoVEVHVGEveTvDMvcdCJzlZW1IuIABJJgAAkkngANT5KyYlszUs2U3VjFSoC4UwRNNojxidTPwOvCybKuKSIxfvufOkQujbLbWMLn0HhrKlRjBTcBAcWN3XB5+0YJnRc4sMw7zRdEh2+3xUyHD4EfEK7QsvH7RKIZUoNHCmS4/eLs1S7ag59VzGiXOIAA5lWjbK8FWpTeDMsBB5tdDmz6OW3Z2g20ouvK4h757JhEEDQGOZA9lWTxAZbQ122du20pkFx71Qji4/7fAJZgbMwktS4dcVS9xJJM+6seGNiFMY4irL9s8dFcWqkYC6CFdaJkBWIM0IQgAXhXqwqnJQ/QIhYgJaY1GY80uoVw4fr9cEwrVFWm1d2s5nqPxXPt+SZtqXRPuQHCPRaLVkZcvksy+fVYkxmuVJ4bUusGmEs8R9ExSvCryn4C9u+cw2RMZZgJotFf8AFHOu/mzGpTDgQRIIgg6EHgV61gGggDQBZIhWxijxIMduyHFrSDIgg8B5/wAimWLXopMJ46AdVynbDGzbsMH96/4fkqqLm+KNNMElzl6Qm29xwfwactnxicvTP5QqGt1SqXElxknitTl16q1XHEJtnzlpnwXgC2W1Fz3BrGlzuAaCT7BOcL2ZqVKwp1Zpem87SQAAcpV2yvfvBE4qfguB17l27RZJicyGj0nUpvdYL9GAdUovAJhpdkSRzMfBo9U52Pxl9u51XsqeeQqvmGN4hjB4nHmrpfsq5fotuwmygw6m+4ums7UCWvmezZGcDQHXPrC57tDjjrq6fWdxO6B9wGAPb8U12u20qXcs8NIeFo+tHF55/AKoOzRiXorr+x5RYAICxb/GA4OZHsZWu1qS0HjEHzCseDbOh5bc3B7OgyTnkX/iB81DeeyxL2dwzeptrXGVKiCAD9bdIDfTIeeSre1OPuuq2WVMZNbyGim7WbRmu4U6fdpNIDQOWgn2SBttEevzVYrXrIY1w23DWA8TorBh1PRLLGn3W9AnuHUtEwgs2DDT9clc7TwhVfB6OitdFsAIINiEIQALGo6AslhUbIQwFlUteTukb3Ln5KkbSXXZVQ4Hvjhx9QrRiR3J3defVIry4o3HcuBuu0bUGRHnzWdwW6NVkksN2D4k2swOGXMcjxCYOCq9rhNa0qhzf3lB2Rc3OORcOCsbKq5HlU8Jdejo0T/JHfso2PMqNrkS8NygiQAPMccjmneA45Xpd11UVAPC1x3suHe8Qy5pvd1RSBqEAho7wIkFnFUXaDEaHaTah+54nB3daHTPdgyeOvotFLdseOGa9KEtf2dMw/ayi/Kp+6d97wGdIfp7wnrXgiQZ8s1wt+MVTulwaW57uRGmRgjNWWxxqoCHW280Ozc0mWNcOG7+UK0qpREfF+izYyHOrQ4EAeDr1XNf2qYK9pp19WO7s9eHyXRLXa2jVincNgx42guYDoereGenVa9p7PtKdENc19MOc4HxTkIEJdMZQt00OxShxfRxPDNnK9fwsIb9t3daOeqfWmy9Cn/Eea7/ALFPJgPV2vyVkvKZGdRxDdOzGXwChuvQwEBrWDzAd6ytTssl0uh0aqoLX2bbcGmN1gZbs+zTADj1J4nqZW01mUyxxO6W8/ERrlxOaSXOJfe/uZn1e7T0C2WGIb4c3cawx9UeJpyzLpJPqmV1Y+TFXXKS4pdGvaTaBtZ+9G+76pcZawfdboSq7VrOeZc4nzP4aBTsTsNx0gd12nQ8lFFNajE2aYXtOi5xAaCScgAJJPQKyYNsnWrw4js6fF78sug4p0+/tcPBbbt7StEGoc4PTkqOX0iMNOC7PU7VnbXpAOraPGfvflokm1e0VS6yHdpjINGih395VuH79RxPyW99n3PUKVH7ZJCbTO609BMdI/Mpi6hkfOfdFC17h6Jja05b6QrgTaNPj7J3htHRLrGhOmnJWTDaGiCB/hFHRPwl+G04TBBAIQhAAsX6LJeOQAhxGnM9VUMWsdVe7m3lIcUtxBzzPIfilfZb6Kbb4nWtnQ0y3lqPZWXCtoaNcd8bj+OseyVXmH5wof8ARZY+RnHLQqLKlNBCbgy63FnvtIaQ5pEZdVy6/wAKdScQ5jmgGJcNeoKubKha2WuIPLPVaKGM1xk8b4PBwlIoq4biHXz5JJsplO24fPmPJNMGu3UiR9V2v8uWpVjNxbu/iWzWniW935arw2Vo7Q1GeoPzBTZx5LGhEenpgzDg4b7ZbmMuHoEtxis+3EszLyRPDLjHqVabelRDIFbQgyRwCg4jhFOr/wAS1rZkDdmD/eCzQhJS1j3JMpdgKjm1bhxL30yAByc6e8RyAHv5KBRfvOJfpmSr3Z4PQoP3/pQgiHtDYDh1zPSPJFS2w4OdJkuI04EcsspWhslTWZpR2WbWwXjXh04aqdhFFoeXMpvquIgNYMhnmS70+aswubJp7luXumAXAuG901Wypi1V3dpNDByAH6ClKRWU0+iDV2cq3DW9o1luwGSS7ed8MgmGH4RaW/gaa1T7bswD0EQFjQo1XZv3neqsOD2QJhzQ0RMpij+2KZTtpKN7UGY/dc2jIeY1VfpYNOZzXZ67i1vcAA0zEmPySY4S1zid2J1gBo9uClNL0TjOdswqOCkfQCREcFeRg7Z0HzWt+HdFZPSGim0sOgEKXZWsGOEfFWN1h0WNPDoMwpIIFpZwfJWXD7fRabWyhPLO3hBBKtmQFvXgC9QAIQhAAhCEAR69KVAq2E6puvCFGAVqphsjTMfJZUsH6KxBgXoCEgYlZgreIQ7AWlO0KQK9V2dCh1dnNclbUIApLtnSOHmvaezEkzMcFdIXqjA0pVXZbeEEKDebJNG61rTkMySZJK6GvC1SBz9mzLmxA56yemp04ppZYN2QLn8j18grZCwdRB1EoJEOD28MaCJ+KbC0ac4g9FKa2NFkh9hpGfaiABosRaBS0KMDSIbIIbZDipaFJBFNk1efQWqWhAEdlqAt7WwvUIAEIQgAQhCABCEIAEIQgAQhCABCEIAEIQgAQhCABCEIAEIQgAQhCABCEIAEIQgAQhCABCEIAEIQgAQhCAP/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xQSEhQUExQWFRQXFxwXFRYXFxcWGBgVFhwXGBcYFxYYHCggGBslHBQVITEhJSkrLi4uFx8zODMsNygtLisBCgoKDg0OGxAQGywkHCQsLCwsLCwsLCwsLCwsLCwsLC0sLCwsLCwsLCwsLCwsLCwsLCwsLCwsLCwsLCwsLCwsLP/AABEIAOEA4QMBIgACEQEDEQH/xAAbAAACAgMBAAAAAAAAAAAAAAAABQQGAgMHAf/EAEkQAAEDAgMFBgIHBAgCCwAAAAEAAhEDBAUhMQYSQVFhEyIycYGRobEUQlJiwdHwByMz4RVygpLC0uLxROMWJCU1RVOTorLD0//EABkBAAIDAQAAAAAAAAAAAAAAAAADAQIEBf/EACYRAAIDAAICAgICAwEAAAAAAAABAgMREiEEMSJBE1EyYUKRwTP/2gAMAwEAAhEDEQA/AO4oQhAAhC8JQB6ha+2bzWp98walRoElC1W9cPEtzGnstqkAQhCABCEIAELxeoAEIXhcgD1ErU6sAoH07N3kVGgNEKCLrvtHNgPzUoVgpA2IWO+EbwQBkhebyEAeoXkolAHqEIQAIQhAAhCCgDVUrRwJUKriB0NJxHkfyUpwqTlEKG9lzJhzAOH4fVVWSQ6mLAZfRXn+yf8AKsLzFGsE/RXu4ABhJ5/ZyW65o3pf3KlMMjiAXTxjurbWp3RLN1zWgePQk9BLYHn8FXSeibYPHZtIplkid2NJ4KSH9CtI7Toshv8ARXINm8slqbvcYWWaNIMpRKxzXmfNRoGRKqe0e1NSjUNOkyd2N5xEidYCz2h2l7JpDWlpLzTFR0BocNYzzPAKr0LqRMg9QQc+vVKstwfVTyGVpt4+e+1hE/1SrPh+Mtrg7sgjVp1HURqFyzaC6AIyGZ4c1IwTF30ng0zLYEg5iCeHJTGerSJQ4vDo95d5wq8b1xdUgEw1xMCYCl1K28AecFRsCrEi9byZUj+61TyK4Tri8Iq0Nc7dp9e8pTb9IcUuIfSif4LT7rQbtRGfLshxwtbcQ6rMX/VVEXhXoxCFbQ4lwF8pVpegndJ8lSW4ksxifIoIwudWvBheMuUrF929HfHibk8fiotvdyVZMgtNKpK2pdYVZTFWIBCEIAFi8ZclktdYiM0AQRQbM9oOOWX5pRUtaYibykIEEO3f/wBPJT7mtbgkuc4eQPH0VeuWYd9apV9nf5FVEkq7oUHOBF9bsI0A7MAdY7Tmt9jZUYAZeMfrJDmkuJOej/gq7Wp4TxrVvZ3+RaGf0O0yK9cHmA8f/Wjig5Mv1G1a0bvaiZzMiZ91tbTb/wCaPf8Amqna7UYdTEfSKrh96m4n37NWLCruhXYKlJzi06EgtmOhEqcwN0YspgfWn9eayj7y8G7zR3eqgk93fvLHd6o7vNR765FOm+oAXbjS6BmTAmAoYI5ZtdfMq1atOSQ17gwaiSZeRwJOYSixtqu/+6OTsnTx8m9FBbUA7wfIJnmDPGU9wStk5+9mBDeJz6LG2zpKEUkJ9orasxwDxkcwRMZcpTHAqRLmANILsg0giOqdVX1H0ezMhhG/vOyyHEchwz1nommC2QaBU47sMERDSSZ8yXH0hNrk2sM91aXy0muZAA5ZLm21N9Vp3tZlJ72A0SXBrnNBG7JkDXRdMrOAEnRcwxt4qYpVA0+iv+FMp0c3DPJPjo2pXxqXDe8SBaUTmTrGZzKaUQTqqns8ZrskzNtS+RyV4bbaQFnvs4vijVRSpRUmeNJXpozqFKfbQCeQlRy89mDplKy8n7NXFeiDXtiMwfRRDUI1kKaKpOco7OU2N7XsRPx4v0btncVFOsGuPcf3Xeuh90xvZpVS3hOXkkNXDw7hB5hWO9oOq29OpMvYN154mIz/AFzWmFqZlsqlEcYPcSrGCqRgtQiJV0t3S0J4g2IQhSALRc1IGm8t611t76seqAElzfwJ+jB3p+G6k93jhbrYNP8AZ/0KxVzdfVDPXJQHf0jOXYxz4j04qAK1V2mj/wALYf7P/KWj/pUZ/wC6WRx7hOX/AKKtMYnmJonkQIPsVEuRjA8Btj5iPzUghZRxvecIwylul4YXbvh3ogkGlm2DqNDrzV3tiAIbTDRoAAAAPIBVf/trI/8AVvL+ac4HXvnSLqlSZlkadQvznkWjglpv0NnFe1n+xr2n3V4an3Vl3+iCX9FYoY9p0VR2j/aNZWdQ03F1Sq3xMptJ3Tyc8w2ekyFr/aXtO61t3U6Th9IqgtbBg02nxVD6SAOJ8lwC4q1D4oRhDZctrsYtb2uK1qx9M7sVg5oaC6cnCDmYMHyHVasML+60c+H1vNJdn7j95TovgMc4ucR4id05zyyAT3F8ZZbtik3vnwnl15wlyrcn/RohcoR7XZc77G2UWsovAdVqbu+2fAzmY0JGQHWfN9VrtDZbBEZRpHBcDo3DnPL3OJcTJJ1J81d9lMWLSWPcSw5x15hQ4KEeiqsdk/kWy+uXuGenJUZrj/Sb+ttVH/sKu+J1GCk4g5hsiOi55h95v4gXc7eoPdh/JK8dt2azT5EUqujPYKtv1c/q0Gj0EwukW9+CwFcc2V7eZpMeRuBpcB3cvvaK52QrhgaWOnj/ALqnkL56N8X/AM1pacUxCaZAOZIHpxUXFr0brWNPKY6JQyyrO1EDqVNpYcdXJOpD+keC84NBceg/FTbaqeIhbKNtpwClC3Co2QZ0yneCGQ+mfrCR5jJLKVGEzw/uvaeufqpg8Ym1bFmeHMh0K00RkEg3d2qfdP6WgXRrOfYZoQhOFAtVdoIzMLatdYCM9EAK6uFipJFZ/WCq/fYbbsMPv6lM8iSPmrC+7o0iTDp4xn8JUh9WlUZJG808CJ9weKgkoVaxstf6VqNPMVPw0K1DDrNw3Ri9WZyLXidZ00Op4cVZMQ2ew+p46EdW7zP/AIkKFR2Vwxjt4U3g8+0qn/Gp0DReYVbEbxxGo0NGZ3+Azk+xUSxr2Vu9r24mXmWu7z94ECZyP2gfkpWOMw6mx7HUqzg5pB3HOkg6gHfBlc/uMQwNpIFvcNcOB7UH2NRU4ovzeYdMq/tCw9ri11y2QYyM/r+aRbQftQobkWlUB51e8A7vk0GCfPIdVzW6uMKJJZSrern/AOdKripZ/UY8eZd/mVsKaeYjUFR7nuruqPe4uc4nMk5k/HyS8gT4pWdU0/qg/H81qkKSEPMNrst2dq9u8538NhyJaNTPAdUpvLp1V5e8yT7AcAByC016xed52Z08gNAOixCAfZKoHNPsPqZquU3QnWEO3lSa6L1fyLY6qezjWcgPPSFq2f2T7Or29fiCG0p+q4R3z66dVadmtnJY2rWfuNiWgQ5xHPotOJv3Kjmid3VpOu716rH8odo6Xxs6/Rus2t8LQABoBkB6BT6VnIUDCHgEO1B+BHD2T9j2weUrM/Y59eiI2zWYtFuqXjG6kepWk4gw6EKCvZk22ClUrdvqoX0lbaVYnggHpPbbqTTpKJQrEqU16skJlpLum99p5hOKOgSS4d3WFN7R0tC6NRgmb0IQnCwWL9NJWSEAKrypH/D7/wDZn/CVrw7E3VKhY+2fTBEhxDi0kagksAH4qVeNrfUMf3fxCSXFLEZ7rxHlS/EKAH9RjeNMH0n8Etv6optLjZioBqKbQ90dG7knyCbWjnFjS8br4G8JBh3GCOCS41XuqQqGjFUlp7Np3G7r+ZJiW/yQSQKeKUK2RsXAc6tu6nB5d+kIKo22t92T4dg1Kswz2dVrQ4RlyoHdPT5p+3D797KQrXDw8A9q9rbcbxcZkDs8o0hVnaXZnGWE7lwLilJLe7RbVA4S3s8/R3oFT8kdwvKuSWlbwy3N5WFGnh9Gk50xvtDW6Tr2PIFbNudmRh4pb3ZvqVN47jGQGsbHeLiM8zGg4qNh9a/oXDXODg5hBgtaMwQQD3cpiPVaNvMefe3j6oDm0wGsptdEhrdZjjvFxVk9ZVrFpW3v+7H68lrJWbgeK83PfkrFDCFmFtFHMcJAPqR+fzW21pA7wdqOPKVOBphb0S46J7hlBoIBIHxH8lqs8MDvr+xTWhhgacs+plUm0lg2uDbOg4Q7ea0ToANUbQ0AQzdzeDw1g/goGB0zugOlrj4XDQ/rJLv2hXNzZ0mVKT433brnboJEjKJ8lifb4nRXxXJ/QztrY05JMA6qFtDtJVtgBTph4OrnSAPbMqr7C4lVrV3GtUc/L6x/BXXGWCowtDBGkniUuS4SxjYP8kNRy/EMQq1nF1RzpmYkgDoByTHDK1RokPdz1KeXGEM3YdTz4EKHaYO+I4frJMc00RGtxY2w3GX8TKseH4kDG84HoNFS2YNVHhI8lPw/D6p1MEJTSGNMv1K8HBT6VcFVC3tKoiDKn1alSiGl2YOWStFGaaLZcO7jPX5pth57qrYrE0aR4mT8SrFhg7q21+jBMmIQhNFAvCvUIAiXLQdam76pPd27ON2W/wBr/UmV7Wpt8TSf15pLc3lu7LsjPKf9ShslC2tbMDg4Yi4bp3j3iRlwI38wtlJtIsNR14S3SQ4wM+MO4pbiVa30NAwctff6yXNxGjRd2YpnceMs8iOIInms9kuzXTHS0NoN3d41muaYAc57vP7WufwU4VmBgG/OWRmcvNVTtaD6T6RZNN+rTwIzBBnUFVC8o7oLWuqsjKG1HAR5TokwgpjJvgN9qMSpl7nOJdTBG8A6N4DItBP6yVE2ma2rXdUpE7tTvjhrrI5z81ovsPMmHE+ZJ91obhtw5jngOLGHvEGd3LXmAtVcFWu2Zrpux9IW1WkGDrw/XFZPbIka/WH+IdFI3jBDu8Ouo8jwUdzic/1CdqEYzaXB7J0ewRH2mzkfMErdY0iZ6wFGtaJc4AK67P4ISQY6pVtqgtY2qvmbcEwYiN4ef5KyGwAEQm1CxDRovSzkuRZ5Dk9R1a6lFBh1GKYykAwQkX7WHF1g0BphtRsnlqrphNAFhB5z8F7i+GUq1PcrND6cguadCAQdFvripJTMVs2m4nFNgGw5zo4gD+XoVeb7aK2pmHP732WgugjmRkD5lKcftuyJoWjOzpOJfFMEOfvEwXO+q0AAbvHdzlVi9w19MbzsunJWdcZvk2SrpwhxS9FtpbW25dBDmjmWz8BJ+Cab9Nze0YQ5p1LSCP8AdcwUzDcQdRJgndd4m8+vmET8Zf4hX5st+Z1C1ttDlCnX1EU3NPMSoOCW29SY8P3muAcPIp02g0iH5jTNJ/F+x7vKxd7VU6chp3ncgo1HH6lVw3gN0GQEo2iwA0a80gXMdmA3ODyMJxgeBVXRLY0119k5RhFezJOc5PpYXptYblEfcB981aLPwhVitS/egfZAGnIAK0WohoT4ejPLfs3IQhXKghCEALcQuC0GGA+iXMqvcB+7aBHJWAgHWFBqt3Tp3fklWPEWitYnuKU6sEeSQ4lgnaOBaIjTKQr2aDTwWp1m0rBOzsfCfE5ZeWlelmWSObc/hwS+tXbV47p4wut17JVraDAaVVjjuw8CQ4DddOfv7Ihel7G7yXRxzG3PpVN2Q5pEtOmR59VYMCxRtHeD6Zc1zd0gR+PqluPYRUgEd+MstY8uKZ4Th2+xpg6DpwEytNs4yh36K1Ramyq4hahoyykw3nHVLXUuSsW0bN2rEEACBllvfWz6St2y2zxuHhzgRTBzP2oOnkmqxRhyYmUHOzjE27JbPl8OI10nkum4bhYptGXBSsPsWsGUBTHQuH5Hkux/0dOutVrEQbqnPd4cVG7OFNc3iUoxa5DGOMjIeiVBOTxD9xBTxc061Iz+5e4sOmTwQMz6hWl5BMc9VxrZbEu3qXNs4z2s1KHPtqYJLR/Wbl6LpOz2I9tbtJ8TO5U6RoT5iF3oQ4pROdblkea+nj/4e4nZDJv2W68TJJz9/gqbjVqC0s46g+equWO1HFocCAwZVTxgcp0yIM8pVEu3F++WuLaZMMJ8VSeLQfC3qdeCW01JsvBrhhVW2J7Ts5AzhzuDfOFsu7EBgqNmCYIOZHnyP5hNqtJrGgN0GfPPn1Ue8uGOphjRDi4ufwE8ITfyNtZ6E/hST32NtkcaqMoupgAhp7pPDekkeh+ad02PqneqPJ5DQDyAVYwJtMNLXuLe8CTo0TAbJ4cVZqdru+Eu95Sbm+X9DqUuKX2MLWiGnTNWLC295vufTNV21ou4uVgsHFlJ7nZGN0filR7ZNjyJLthvvJ6qyURkFXcCbJlWULoQOfIEIQrlAQhCAIV9Le+OGqj1KweJHHOEwraQlr6YaABoNFk8mXWIdUuzO1rQd0+n5KQTJ6fMpXWKlYfdb3dPiHxHNcvlrwdOvFyROCjYhSaabg6I3TPspIXlRoIIOhyU/QlPGcjr4e4ElpkTMHh5FNuyZQpOqP0DZPoE0xrAxbtNRjjuTm056qs7QXbagt6LzDatVoPLdBBM+sBT3JpHRUo8XJCbZ7Zp1y41q8hjiXtZz3jqZ4fNXu0sW0wA1oAAgAZRCktt90ZDL8li7zSbr5WP+v0NqqjBde/2DaxbkVJ38kuuqwbmSPUj3Uc4s0g94dTOXulqDfoY0jdiV82m0knIceAXINodo6lw5wBIp6Ac+pKZbbbS9qexpmGDX7yqNNdbxPH4R5S9nP8AIu5PjH0SMNrOp1G1GZPY4PafvNII+Ueq7Dg2JsD2VW5ULgSYy3STDgY0LKgcJ5FccYrpsJcdoKto4S7OtQB5iBVpj+s2HRzatbK14un6fsvu1FhUq0iG5NGbqYbO+RoHwMwJMRxzSPDMOf8ARjTe0MAdlvNmpAjITG7x1V1w9j30AKjXNeMu9Ey3wujyj4pdidg6W1HZGJccyGkDMjzVLItrUFU1GXFnNMZ7ryOHBLWskF3LVNscqB9V26J/E8YTXYrATcVCHDuN7zx0b4R6n4AqsfSLSSbb+hFeW5pUO8Ic/dMHUDgFow3EatIgNeY+ycx7HT0Vl28ogVGgcZcfIRHzVTpDvO6fyWjisxmNye6i54VtNvECozjHdzn+yVZdocR3BTpNGervMxqqjsTYB1Q1n/w6IkzxdGQ/H2WVS9Ne4c/mfglRripdFpWykuy+7PVXECT6K4U9FT9nRorgwZLQJMkIQgAQhCANNUqDcKVcVIMKFVcuf5DNNSFV1chp3fUrVTJccp6H+aibQ0SCyoNGnvf1efp+KZWNQEAniNFzrEsTR0E8iNMPvC7uu8Xz/mpyT2bd6oCOGZThTW24mC6KjLorf7QnxZP/AKzR7kLlN9hNa5a2qPCBDJnPvhoIPNznQPJdY2+oF9m8ASA5jnD7ocN74Z+iWbD4cajDVqCGmoHU2R3YYIZHQHPzaCtMZ8FqJWOtpjqwwDco02OqPc5rA1ziQd5wGZ0nXqpVLCGDWXeensExWurWa3UgTpJA9kiUU3pVWzzNFG0FajSonfY0iMgWgifZcP2gqNBc8ANnQDRdW2prteC557jeemXVcOx6+FWqd3JoOX5rT4S1tjprhX37Ytc8kyVlTOawIXgXTMi6ZNougqay6dTc2rScWVGGWuGoP6KVtesg+UvBu70MrraS8q+O6rGeAduj2aoVEVHVGEveTvDMvcdCJzlZW1IuIABJJgAAkkngANT5KyYlszUs2U3VjFSoC4UwRNNojxidTPwOvCybKuKSIxfvufOkQujbLbWMLn0HhrKlRjBTcBAcWN3XB5+0YJnRc4sMw7zRdEh2+3xUyHD4EfEK7QsvH7RKIZUoNHCmS4/eLs1S7ag59VzGiXOIAA5lWjbK8FWpTeDMsBB5tdDmz6OW3Z2g20ouvK4h757JhEEDQGOZA9lWTxAZbQ122du20pkFx71Qji4/7fAJZgbMwktS4dcVS9xJJM+6seGNiFMY4irL9s8dFcWqkYC6CFdaJkBWIM0IQgAXhXqwqnJQ/QIhYgJaY1GY80uoVw4fr9cEwrVFWm1d2s5nqPxXPt+SZtqXRPuQHCPRaLVkZcvksy+fVYkxmuVJ4bUusGmEs8R9ExSvCryn4C9u+cw2RMZZgJotFf8AFHOu/mzGpTDgQRIIgg6EHgV61gGggDQBZIhWxijxIMduyHFrSDIgg8B5/wAimWLXopMJ46AdVynbDGzbsMH96/4fkqqLm+KNNMElzl6Qm29xwfwactnxicvTP5QqGt1SqXElxknitTl16q1XHEJtnzlpnwXgC2W1Fz3BrGlzuAaCT7BOcL2ZqVKwp1Zpem87SQAAcpV2yvfvBE4qfguB17l27RZJicyGj0nUpvdYL9GAdUovAJhpdkSRzMfBo9U52Pxl9u51XsqeeQqvmGN4hjB4nHmrpfsq5fotuwmygw6m+4ums7UCWvmezZGcDQHXPrC57tDjjrq6fWdxO6B9wGAPb8U12u20qXcs8NIeFo+tHF55/AKoOzRiXorr+x5RYAICxb/GA4OZHsZWu1qS0HjEHzCseDbOh5bc3B7OgyTnkX/iB81DeeyxL2dwzeptrXGVKiCAD9bdIDfTIeeSre1OPuuq2WVMZNbyGim7WbRmu4U6fdpNIDQOWgn2SBttEevzVYrXrIY1w23DWA8TorBh1PRLLGn3W9AnuHUtEwgs2DDT9clc7TwhVfB6OitdFsAIINiEIQALGo6AslhUbIQwFlUteTukb3Ln5KkbSXXZVQ4Hvjhx9QrRiR3J3defVIry4o3HcuBuu0bUGRHnzWdwW6NVkksN2D4k2swOGXMcjxCYOCq9rhNa0qhzf3lB2Rc3OORcOCsbKq5HlU8Jdejo0T/JHfso2PMqNrkS8NygiQAPMccjmneA45Xpd11UVAPC1x3suHe8Qy5pvd1RSBqEAho7wIkFnFUXaDEaHaTah+54nB3daHTPdgyeOvotFLdseOGa9KEtf2dMw/ayi/Kp+6d97wGdIfp7wnrXgiQZ8s1wt+MVTulwaW57uRGmRgjNWWxxqoCHW280Ozc0mWNcOG7+UK0qpREfF+izYyHOrQ4EAeDr1XNf2qYK9pp19WO7s9eHyXRLXa2jVincNgx42guYDoereGenVa9p7PtKdENc19MOc4HxTkIEJdMZQt00OxShxfRxPDNnK9fwsIb9t3daOeqfWmy9Cn/Eea7/ALFPJgPV2vyVkvKZGdRxDdOzGXwChuvQwEBrWDzAd6ytTssl0uh0aqoLX2bbcGmN1gZbs+zTADj1J4nqZW01mUyxxO6W8/ERrlxOaSXOJfe/uZn1e7T0C2WGIb4c3cawx9UeJpyzLpJPqmV1Y+TFXXKS4pdGvaTaBtZ+9G+76pcZawfdboSq7VrOeZc4nzP4aBTsTsNx0gd12nQ8lFFNajE2aYXtOi5xAaCScgAJJPQKyYNsnWrw4js6fF78sug4p0+/tcPBbbt7StEGoc4PTkqOX0iMNOC7PU7VnbXpAOraPGfvflokm1e0VS6yHdpjINGih395VuH79RxPyW99n3PUKVH7ZJCbTO609BMdI/Mpi6hkfOfdFC17h6Jja05b6QrgTaNPj7J3htHRLrGhOmnJWTDaGiCB/hFHRPwl+G04TBBAIQhAAsX6LJeOQAhxGnM9VUMWsdVe7m3lIcUtxBzzPIfilfZb6Kbb4nWtnQ0y3lqPZWXCtoaNcd8bj+OseyVXmH5wof8ARZY+RnHLQqLKlNBCbgy63FnvtIaQ5pEZdVy6/wAKdScQ5jmgGJcNeoKubKha2WuIPLPVaKGM1xk8b4PBwlIoq4biHXz5JJsplO24fPmPJNMGu3UiR9V2v8uWpVjNxbu/iWzWniW935arw2Vo7Q1GeoPzBTZx5LGhEenpgzDg4b7ZbmMuHoEtxis+3EszLyRPDLjHqVabelRDIFbQgyRwCg4jhFOr/wAS1rZkDdmD/eCzQhJS1j3JMpdgKjm1bhxL30yAByc6e8RyAHv5KBRfvOJfpmSr3Z4PQoP3/pQgiHtDYDh1zPSPJFS2w4OdJkuI04EcsspWhslTWZpR2WbWwXjXh04aqdhFFoeXMpvquIgNYMhnmS70+aswubJp7luXumAXAuG901Wypi1V3dpNDByAH6ClKRWU0+iDV2cq3DW9o1luwGSS7ed8MgmGH4RaW/gaa1T7bswD0EQFjQo1XZv3neqsOD2QJhzQ0RMpij+2KZTtpKN7UGY/dc2jIeY1VfpYNOZzXZ67i1vcAA0zEmPySY4S1zid2J1gBo9uClNL0TjOdswqOCkfQCREcFeRg7Z0HzWt+HdFZPSGim0sOgEKXZWsGOEfFWN1h0WNPDoMwpIIFpZwfJWXD7fRabWyhPLO3hBBKtmQFvXgC9QAIQhAAhCEAR69KVAq2E6puvCFGAVqphsjTMfJZUsH6KxBgXoCEgYlZgreIQ7AWlO0KQK9V2dCh1dnNclbUIApLtnSOHmvaezEkzMcFdIXqjA0pVXZbeEEKDebJNG61rTkMySZJK6GvC1SBz9mzLmxA56yemp04ppZYN2QLn8j18grZCwdRB1EoJEOD28MaCJ+KbC0ac4g9FKa2NFkh9hpGfaiABosRaBS0KMDSIbIIbZDipaFJBFNk1efQWqWhAEdlqAt7WwvUIAEIQgAQhCABCEIAEIQgAQhCABCEIAEIQgAQhCABCEIAEIQgAQhCABCEIAEIQgAQhCABCEIAEIQgAQhCAP/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xQSEhQUExQWFRQXFxwXFRYXFxcWGBgVFhwXGBcYFxYYHCggGBslHBQVITEhJSkrLi4uFx8zODMsNygtLisBCgoKDg0OGxAQGywkHCQsLCwsLCwsLCwsLCwsLCwsLC0sLCwsLCwsLCwsLCwsLCwsLCwsLCwsLCwsLCwsLCwsLP/AABEIAOEA4QMBIgACEQEDEQH/xAAbAAACAgMBAAAAAAAAAAAAAAAABQQGAgMHAf/EAEkQAAEDAgMFBgIHBAgCCwAAAAEAAhEDBAUhMQYSQVFhEyIycYGRobEUQlJiwdHwByMz4RVygpLC0uLxROMWJCU1RVOTorLD0//EABkBAAIDAQAAAAAAAAAAAAAAAAADAQIEBf/EACYRAAIDAAICAgICAwEAAAAAAAABAgMREiEEMSJBE1EyYUKRwTP/2gAMAwEAAhEDEQA/AO4oQhAAhC8JQB6ha+2bzWp98walRoElC1W9cPEtzGnstqkAQhCABCEIAELxeoAEIXhcgD1ErU6sAoH07N3kVGgNEKCLrvtHNgPzUoVgpA2IWO+EbwQBkhebyEAeoXkolAHqEIQAIQhAAhCCgDVUrRwJUKriB0NJxHkfyUpwqTlEKG9lzJhzAOH4fVVWSQ6mLAZfRXn+yf8AKsLzFGsE/RXu4ABhJ5/ZyW65o3pf3KlMMjiAXTxjurbWp3RLN1zWgePQk9BLYHn8FXSeibYPHZtIplkid2NJ4KSH9CtI7Toshv8ARXINm8slqbvcYWWaNIMpRKxzXmfNRoGRKqe0e1NSjUNOkyd2N5xEidYCz2h2l7JpDWlpLzTFR0BocNYzzPAKr0LqRMg9QQc+vVKstwfVTyGVpt4+e+1hE/1SrPh+Mtrg7sgjVp1HURqFyzaC6AIyGZ4c1IwTF30ng0zLYEg5iCeHJTGerSJQ4vDo95d5wq8b1xdUgEw1xMCYCl1K28AecFRsCrEi9byZUj+61TyK4Tri8Iq0Nc7dp9e8pTb9IcUuIfSif4LT7rQbtRGfLshxwtbcQ6rMX/VVEXhXoxCFbQ4lwF8pVpegndJ8lSW4ksxifIoIwudWvBheMuUrF929HfHibk8fiotvdyVZMgtNKpK2pdYVZTFWIBCEIAFi8ZclktdYiM0AQRQbM9oOOWX5pRUtaYibykIEEO3f/wBPJT7mtbgkuc4eQPH0VeuWYd9apV9nf5FVEkq7oUHOBF9bsI0A7MAdY7Tmt9jZUYAZeMfrJDmkuJOej/gq7Wp4TxrVvZ3+RaGf0O0yK9cHmA8f/Wjig5Mv1G1a0bvaiZzMiZ91tbTb/wCaPf8Amqna7UYdTEfSKrh96m4n37NWLCruhXYKlJzi06EgtmOhEqcwN0YspgfWn9eayj7y8G7zR3eqgk93fvLHd6o7vNR765FOm+oAXbjS6BmTAmAoYI5ZtdfMq1atOSQ17gwaiSZeRwJOYSixtqu/+6OTsnTx8m9FBbUA7wfIJnmDPGU9wStk5+9mBDeJz6LG2zpKEUkJ9orasxwDxkcwRMZcpTHAqRLmANILsg0giOqdVX1H0ezMhhG/vOyyHEchwz1nommC2QaBU47sMERDSSZ8yXH0hNrk2sM91aXy0muZAA5ZLm21N9Vp3tZlJ72A0SXBrnNBG7JkDXRdMrOAEnRcwxt4qYpVA0+iv+FMp0c3DPJPjo2pXxqXDe8SBaUTmTrGZzKaUQTqqns8ZrskzNtS+RyV4bbaQFnvs4vijVRSpRUmeNJXpozqFKfbQCeQlRy89mDplKy8n7NXFeiDXtiMwfRRDUI1kKaKpOco7OU2N7XsRPx4v0btncVFOsGuPcf3Xeuh90xvZpVS3hOXkkNXDw7hB5hWO9oOq29OpMvYN154mIz/AFzWmFqZlsqlEcYPcSrGCqRgtQiJV0t3S0J4g2IQhSALRc1IGm8t611t76seqAElzfwJ+jB3p+G6k93jhbrYNP8AZ/0KxVzdfVDPXJQHf0jOXYxz4j04qAK1V2mj/wALYf7P/KWj/pUZ/wC6WRx7hOX/AKKtMYnmJonkQIPsVEuRjA8Btj5iPzUghZRxvecIwylul4YXbvh3ogkGlm2DqNDrzV3tiAIbTDRoAAAAPIBVf/trI/8AVvL+ac4HXvnSLqlSZlkadQvznkWjglpv0NnFe1n+xr2n3V4an3Vl3+iCX9FYoY9p0VR2j/aNZWdQ03F1Sq3xMptJ3Tyc8w2ekyFr/aXtO61t3U6Th9IqgtbBg02nxVD6SAOJ8lwC4q1D4oRhDZctrsYtb2uK1qx9M7sVg5oaC6cnCDmYMHyHVasML+60c+H1vNJdn7j95TovgMc4ucR4id05zyyAT3F8ZZbtik3vnwnl15wlyrcn/RohcoR7XZc77G2UWsovAdVqbu+2fAzmY0JGQHWfN9VrtDZbBEZRpHBcDo3DnPL3OJcTJJ1J81d9lMWLSWPcSw5x15hQ4KEeiqsdk/kWy+uXuGenJUZrj/Sb+ttVH/sKu+J1GCk4g5hsiOi55h95v4gXc7eoPdh/JK8dt2azT5EUqujPYKtv1c/q0Gj0EwukW9+CwFcc2V7eZpMeRuBpcB3cvvaK52QrhgaWOnj/ALqnkL56N8X/AM1pacUxCaZAOZIHpxUXFr0brWNPKY6JQyyrO1EDqVNpYcdXJOpD+keC84NBceg/FTbaqeIhbKNtpwClC3Co2QZ0yneCGQ+mfrCR5jJLKVGEzw/uvaeufqpg8Ym1bFmeHMh0K00RkEg3d2qfdP6WgXRrOfYZoQhOFAtVdoIzMLatdYCM9EAK6uFipJFZ/WCq/fYbbsMPv6lM8iSPmrC+7o0iTDp4xn8JUh9WlUZJG808CJ9weKgkoVaxstf6VqNPMVPw0K1DDrNw3Ri9WZyLXidZ00Op4cVZMQ2ew+p46EdW7zP/AIkKFR2Vwxjt4U3g8+0qn/Gp0DReYVbEbxxGo0NGZ3+Azk+xUSxr2Vu9r24mXmWu7z94ECZyP2gfkpWOMw6mx7HUqzg5pB3HOkg6gHfBlc/uMQwNpIFvcNcOB7UH2NRU4ovzeYdMq/tCw9ri11y2QYyM/r+aRbQftQobkWlUB51e8A7vk0GCfPIdVzW6uMKJJZSrern/AOdKripZ/UY8eZd/mVsKaeYjUFR7nuruqPe4uc4nMk5k/HyS8gT4pWdU0/qg/H81qkKSEPMNrst2dq9u8538NhyJaNTPAdUpvLp1V5e8yT7AcAByC016xed52Z08gNAOixCAfZKoHNPsPqZquU3QnWEO3lSa6L1fyLY6qezjWcgPPSFq2f2T7Or29fiCG0p+q4R3z66dVadmtnJY2rWfuNiWgQ5xHPotOJv3Kjmid3VpOu716rH8odo6Xxs6/Rus2t8LQABoBkB6BT6VnIUDCHgEO1B+BHD2T9j2weUrM/Y59eiI2zWYtFuqXjG6kepWk4gw6EKCvZk22ClUrdvqoX0lbaVYnggHpPbbqTTpKJQrEqU16skJlpLum99p5hOKOgSS4d3WFN7R0tC6NRgmb0IQnCwWL9NJWSEAKrypH/D7/wDZn/CVrw7E3VKhY+2fTBEhxDi0kagksAH4qVeNrfUMf3fxCSXFLEZ7rxHlS/EKAH9RjeNMH0n8Etv6optLjZioBqKbQ90dG7knyCbWjnFjS8br4G8JBh3GCOCS41XuqQqGjFUlp7Np3G7r+ZJiW/yQSQKeKUK2RsXAc6tu6nB5d+kIKo22t92T4dg1Kswz2dVrQ4RlyoHdPT5p+3D797KQrXDw8A9q9rbcbxcZkDs8o0hVnaXZnGWE7lwLilJLe7RbVA4S3s8/R3oFT8kdwvKuSWlbwy3N5WFGnh9Gk50xvtDW6Tr2PIFbNudmRh4pb3ZvqVN47jGQGsbHeLiM8zGg4qNh9a/oXDXODg5hBgtaMwQQD3cpiPVaNvMefe3j6oDm0wGsptdEhrdZjjvFxVk9ZVrFpW3v+7H68lrJWbgeK83PfkrFDCFmFtFHMcJAPqR+fzW21pA7wdqOPKVOBphb0S46J7hlBoIBIHxH8lqs8MDvr+xTWhhgacs+plUm0lg2uDbOg4Q7ea0ToANUbQ0AQzdzeDw1g/goGB0zugOlrj4XDQ/rJLv2hXNzZ0mVKT433brnboJEjKJ8lifb4nRXxXJ/QztrY05JMA6qFtDtJVtgBTph4OrnSAPbMqr7C4lVrV3GtUc/L6x/BXXGWCowtDBGkniUuS4SxjYP8kNRy/EMQq1nF1RzpmYkgDoByTHDK1RokPdz1KeXGEM3YdTz4EKHaYO+I4frJMc00RGtxY2w3GX8TKseH4kDG84HoNFS2YNVHhI8lPw/D6p1MEJTSGNMv1K8HBT6VcFVC3tKoiDKn1alSiGl2YOWStFGaaLZcO7jPX5pth57qrYrE0aR4mT8SrFhg7q21+jBMmIQhNFAvCvUIAiXLQdam76pPd27ON2W/wBr/UmV7Wpt8TSf15pLc3lu7LsjPKf9ShslC2tbMDg4Yi4bp3j3iRlwI38wtlJtIsNR14S3SQ4wM+MO4pbiVa30NAwctff6yXNxGjRd2YpnceMs8iOIInms9kuzXTHS0NoN3d41muaYAc57vP7WufwU4VmBgG/OWRmcvNVTtaD6T6RZNN+rTwIzBBnUFVC8o7oLWuqsjKG1HAR5TokwgpjJvgN9qMSpl7nOJdTBG8A6N4DItBP6yVE2ma2rXdUpE7tTvjhrrI5z81ovsPMmHE+ZJ91obhtw5jngOLGHvEGd3LXmAtVcFWu2Zrpux9IW1WkGDrw/XFZPbIka/WH+IdFI3jBDu8Ouo8jwUdzic/1CdqEYzaXB7J0ewRH2mzkfMErdY0iZ6wFGtaJc4AK67P4ISQY6pVtqgtY2qvmbcEwYiN4ef5KyGwAEQm1CxDRovSzkuRZ5Dk9R1a6lFBh1GKYykAwQkX7WHF1g0BphtRsnlqrphNAFhB5z8F7i+GUq1PcrND6cguadCAQdFvripJTMVs2m4nFNgGw5zo4gD+XoVeb7aK2pmHP732WgugjmRkD5lKcftuyJoWjOzpOJfFMEOfvEwXO+q0AAbvHdzlVi9w19MbzsunJWdcZvk2SrpwhxS9FtpbW25dBDmjmWz8BJ+Cab9Nze0YQ5p1LSCP8AdcwUzDcQdRJgndd4m8+vmET8Zf4hX5st+Z1C1ttDlCnX1EU3NPMSoOCW29SY8P3muAcPIp02g0iH5jTNJ/F+x7vKxd7VU6chp3ncgo1HH6lVw3gN0GQEo2iwA0a80gXMdmA3ODyMJxgeBVXRLY0119k5RhFezJOc5PpYXptYblEfcB981aLPwhVitS/egfZAGnIAK0WohoT4ejPLfs3IQhXKghCEALcQuC0GGA+iXMqvcB+7aBHJWAgHWFBqt3Tp3fklWPEWitYnuKU6sEeSQ4lgnaOBaIjTKQr2aDTwWp1m0rBOzsfCfE5ZeWlelmWSObc/hwS+tXbV47p4wut17JVraDAaVVjjuw8CQ4DddOfv7Ihel7G7yXRxzG3PpVN2Q5pEtOmR59VYMCxRtHeD6Zc1zd0gR+PqluPYRUgEd+MstY8uKZ4Th2+xpg6DpwEytNs4yh36K1Ramyq4hahoyykw3nHVLXUuSsW0bN2rEEACBllvfWz6St2y2zxuHhzgRTBzP2oOnkmqxRhyYmUHOzjE27JbPl8OI10nkum4bhYptGXBSsPsWsGUBTHQuH5Hkux/0dOutVrEQbqnPd4cVG7OFNc3iUoxa5DGOMjIeiVBOTxD9xBTxc061Iz+5e4sOmTwQMz6hWl5BMc9VxrZbEu3qXNs4z2s1KHPtqYJLR/Wbl6LpOz2I9tbtJ8TO5U6RoT5iF3oQ4pROdblkea+nj/4e4nZDJv2W68TJJz9/gqbjVqC0s46g+equWO1HFocCAwZVTxgcp0yIM8pVEu3F++WuLaZMMJ8VSeLQfC3qdeCW01JsvBrhhVW2J7Ts5AzhzuDfOFsu7EBgqNmCYIOZHnyP5hNqtJrGgN0GfPPn1Ue8uGOphjRDi4ufwE8ITfyNtZ6E/hST32NtkcaqMoupgAhp7pPDekkeh+ad02PqneqPJ5DQDyAVYwJtMNLXuLe8CTo0TAbJ4cVZqdru+Eu95Sbm+X9DqUuKX2MLWiGnTNWLC295vufTNV21ou4uVgsHFlJ7nZGN0filR7ZNjyJLthvvJ6qyURkFXcCbJlWULoQOfIEIQrlAQhCAIV9Le+OGqj1KweJHHOEwraQlr6YaABoNFk8mXWIdUuzO1rQd0+n5KQTJ6fMpXWKlYfdb3dPiHxHNcvlrwdOvFyROCjYhSaabg6I3TPspIXlRoIIOhyU/QlPGcjr4e4ElpkTMHh5FNuyZQpOqP0DZPoE0xrAxbtNRjjuTm056qs7QXbagt6LzDatVoPLdBBM+sBT3JpHRUo8XJCbZ7Zp1y41q8hjiXtZz3jqZ4fNXu0sW0wA1oAAgAZRCktt90ZDL8li7zSbr5WP+v0NqqjBde/2DaxbkVJ38kuuqwbmSPUj3Uc4s0g94dTOXulqDfoY0jdiV82m0knIceAXINodo6lw5wBIp6Ac+pKZbbbS9qexpmGDX7yqNNdbxPH4R5S9nP8AIu5PjH0SMNrOp1G1GZPY4PafvNII+Ueq7Dg2JsD2VW5ULgSYy3STDgY0LKgcJ5FccYrpsJcdoKto4S7OtQB5iBVpj+s2HRzatbK14un6fsvu1FhUq0iG5NGbqYbO+RoHwMwJMRxzSPDMOf8ARjTe0MAdlvNmpAjITG7x1V1w9j30AKjXNeMu9Ey3wujyj4pdidg6W1HZGJccyGkDMjzVLItrUFU1GXFnNMZ7ryOHBLWskF3LVNscqB9V26J/E8YTXYrATcVCHDuN7zx0b4R6n4AqsfSLSSbb+hFeW5pUO8Ic/dMHUDgFow3EatIgNeY+ycx7HT0Vl28ogVGgcZcfIRHzVTpDvO6fyWjisxmNye6i54VtNvECozjHdzn+yVZdocR3BTpNGervMxqqjsTYB1Q1n/w6IkzxdGQ/H2WVS9Ne4c/mfglRripdFpWykuy+7PVXECT6K4U9FT9nRorgwZLQJMkIQgAQhCANNUqDcKVcVIMKFVcuf5DNNSFV1chp3fUrVTJccp6H+aibQ0SCyoNGnvf1efp+KZWNQEAniNFzrEsTR0E8iNMPvC7uu8Xz/mpyT2bd6oCOGZThTW24mC6KjLorf7QnxZP/AKzR7kLlN9hNa5a2qPCBDJnPvhoIPNznQPJdY2+oF9m8ASA5jnD7ocN74Z+iWbD4cajDVqCGmoHU2R3YYIZHQHPzaCtMZ8FqJWOtpjqwwDco02OqPc5rA1ziQd5wGZ0nXqpVLCGDWXeensExWurWa3UgTpJA9kiUU3pVWzzNFG0FajSonfY0iMgWgifZcP2gqNBc8ANnQDRdW2prteC557jeemXVcOx6+FWqd3JoOX5rT4S1tjprhX37Ytc8kyVlTOawIXgXTMi6ZNougqay6dTc2rScWVGGWuGoP6KVtesg+UvBu70MrraS8q+O6rGeAduj2aoVEVHVGEveTvDMvcdCJzlZW1IuIABJJgAAkkngANT5KyYlszUs2U3VjFSoC4UwRNNojxidTPwOvCybKuKSIxfvufOkQujbLbWMLn0HhrKlRjBTcBAcWN3XB5+0YJnRc4sMw7zRdEh2+3xUyHD4EfEK7QsvH7RKIZUoNHCmS4/eLs1S7ag59VzGiXOIAA5lWjbK8FWpTeDMsBB5tdDmz6OW3Z2g20ouvK4h757JhEEDQGOZA9lWTxAZbQ122du20pkFx71Qji4/7fAJZgbMwktS4dcVS9xJJM+6seGNiFMY4irL9s8dFcWqkYC6CFdaJkBWIM0IQgAXhXqwqnJQ/QIhYgJaY1GY80uoVw4fr9cEwrVFWm1d2s5nqPxXPt+SZtqXRPuQHCPRaLVkZcvksy+fVYkxmuVJ4bUusGmEs8R9ExSvCryn4C9u+cw2RMZZgJotFf8AFHOu/mzGpTDgQRIIgg6EHgV61gGggDQBZIhWxijxIMduyHFrSDIgg8B5/wAimWLXopMJ46AdVynbDGzbsMH96/4fkqqLm+KNNMElzl6Qm29xwfwactnxicvTP5QqGt1SqXElxknitTl16q1XHEJtnzlpnwXgC2W1Fz3BrGlzuAaCT7BOcL2ZqVKwp1Zpem87SQAAcpV2yvfvBE4qfguB17l27RZJicyGj0nUpvdYL9GAdUovAJhpdkSRzMfBo9U52Pxl9u51XsqeeQqvmGN4hjB4nHmrpfsq5fotuwmygw6m+4ums7UCWvmezZGcDQHXPrC57tDjjrq6fWdxO6B9wGAPb8U12u20qXcs8NIeFo+tHF55/AKoOzRiXorr+x5RYAICxb/GA4OZHsZWu1qS0HjEHzCseDbOh5bc3B7OgyTnkX/iB81DeeyxL2dwzeptrXGVKiCAD9bdIDfTIeeSre1OPuuq2WVMZNbyGim7WbRmu4U6fdpNIDQOWgn2SBttEevzVYrXrIY1w23DWA8TorBh1PRLLGn3W9AnuHUtEwgs2DDT9clc7TwhVfB6OitdFsAIINiEIQALGo6AslhUbIQwFlUteTukb3Ln5KkbSXXZVQ4Hvjhx9QrRiR3J3defVIry4o3HcuBuu0bUGRHnzWdwW6NVkksN2D4k2swOGXMcjxCYOCq9rhNa0qhzf3lB2Rc3OORcOCsbKq5HlU8Jdejo0T/JHfso2PMqNrkS8NygiQAPMccjmneA45Xpd11UVAPC1x3suHe8Qy5pvd1RSBqEAho7wIkFnFUXaDEaHaTah+54nB3daHTPdgyeOvotFLdseOGa9KEtf2dMw/ayi/Kp+6d97wGdIfp7wnrXgiQZ8s1wt+MVTulwaW57uRGmRgjNWWxxqoCHW280Ozc0mWNcOG7+UK0qpREfF+izYyHOrQ4EAeDr1XNf2qYK9pp19WO7s9eHyXRLXa2jVincNgx42guYDoereGenVa9p7PtKdENc19MOc4HxTkIEJdMZQt00OxShxfRxPDNnK9fwsIb9t3daOeqfWmy9Cn/Eea7/ALFPJgPV2vyVkvKZGdRxDdOzGXwChuvQwEBrWDzAd6ytTssl0uh0aqoLX2bbcGmN1gZbs+zTADj1J4nqZW01mUyxxO6W8/ERrlxOaSXOJfe/uZn1e7T0C2WGIb4c3cawx9UeJpyzLpJPqmV1Y+TFXXKS4pdGvaTaBtZ+9G+76pcZawfdboSq7VrOeZc4nzP4aBTsTsNx0gd12nQ8lFFNajE2aYXtOi5xAaCScgAJJPQKyYNsnWrw4js6fF78sug4p0+/tcPBbbt7StEGoc4PTkqOX0iMNOC7PU7VnbXpAOraPGfvflokm1e0VS6yHdpjINGih395VuH79RxPyW99n3PUKVH7ZJCbTO609BMdI/Mpi6hkfOfdFC17h6Jja05b6QrgTaNPj7J3htHRLrGhOmnJWTDaGiCB/hFHRPwl+G04TBBAIQhAAsX6LJeOQAhxGnM9VUMWsdVe7m3lIcUtxBzzPIfilfZb6Kbb4nWtnQ0y3lqPZWXCtoaNcd8bj+OseyVXmH5wof8ARZY+RnHLQqLKlNBCbgy63FnvtIaQ5pEZdVy6/wAKdScQ5jmgGJcNeoKubKha2WuIPLPVaKGM1xk8b4PBwlIoq4biHXz5JJsplO24fPmPJNMGu3UiR9V2v8uWpVjNxbu/iWzWniW935arw2Vo7Q1GeoPzBTZx5LGhEenpgzDg4b7ZbmMuHoEtxis+3EszLyRPDLjHqVabelRDIFbQgyRwCg4jhFOr/wAS1rZkDdmD/eCzQhJS1j3JMpdgKjm1bhxL30yAByc6e8RyAHv5KBRfvOJfpmSr3Z4PQoP3/pQgiHtDYDh1zPSPJFS2w4OdJkuI04EcsspWhslTWZpR2WbWwXjXh04aqdhFFoeXMpvquIgNYMhnmS70+aswubJp7luXumAXAuG901Wypi1V3dpNDByAH6ClKRWU0+iDV2cq3DW9o1luwGSS7ed8MgmGH4RaW/gaa1T7bswD0EQFjQo1XZv3neqsOD2QJhzQ0RMpij+2KZTtpKN7UGY/dc2jIeY1VfpYNOZzXZ67i1vcAA0zEmPySY4S1zid2J1gBo9uClNL0TjOdswqOCkfQCREcFeRg7Z0HzWt+HdFZPSGim0sOgEKXZWsGOEfFWN1h0WNPDoMwpIIFpZwfJWXD7fRabWyhPLO3hBBKtmQFvXgC9QAIQhAAhCEAR69KVAq2E6puvCFGAVqphsjTMfJZUsH6KxBgXoCEgYlZgreIQ7AWlO0KQK9V2dCh1dnNclbUIApLtnSOHmvaezEkzMcFdIXqjA0pVXZbeEEKDebJNG61rTkMySZJK6GvC1SBz9mzLmxA56yemp04ppZYN2QLn8j18grZCwdRB1EoJEOD28MaCJ+KbC0ac4g9FKa2NFkh9hpGfaiABosRaBS0KMDSIbIIbZDipaFJBFNk1efQWqWhAEdlqAt7WwvUIAEIQgAQhCABCEIAEIQgAQhCABCEIAEIQgAQhCABCEIAEIQgAQhCABCEIAEIQgAQhCABCEIAEIQgAQhCAP/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506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3593" y="3433149"/>
            <a:ext cx="4796919" cy="330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5" name="Picture 9" descr="http://2.bp.blogspot.com/-_iKjWKHKwso/UGsBcS1MriI/AAAAAAAAA98/nosNkctpR_4/s1600/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515" y="3428602"/>
            <a:ext cx="4034469" cy="2232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423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1" y="764704"/>
            <a:ext cx="8064896" cy="193899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s-MX" sz="2000" b="1" dirty="0" smtClean="0"/>
              <a:t>ARTICULO 144-C </a:t>
            </a:r>
          </a:p>
          <a:p>
            <a:endParaRPr lang="es-MX" sz="2000" b="1" dirty="0"/>
          </a:p>
          <a:p>
            <a:r>
              <a:rPr lang="es-MX" sz="2000" b="1" dirty="0" smtClean="0"/>
              <a:t>AUDITORIAS DE COMERCIO EXTERIOR LAS AUTORIDADES DEBERAN EFECTUALRLAS CON LOS ARCHIVOS ELECTRONICOS, SALVO CUANDO CONSIDERE PERTINENTE PARCTICARLA CON LA DOCUMENTACION QUE ESTEN OBLIGADOS A CONSEVAR…</a:t>
            </a:r>
            <a:endParaRPr lang="en-US" sz="2000" b="1"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2852936"/>
            <a:ext cx="8712969"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9697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https://encrypted-tbn3.gstatic.com/images?q=tbn:ANd9GcSlosOTffCzRXFBnl2q7ZV41tpk6Bw6Bi8x017HONGxU6tdhvHQ1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40768"/>
            <a:ext cx="2699792" cy="44367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339752" y="116633"/>
            <a:ext cx="6696744" cy="6555641"/>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s-MX" sz="2400" dirty="0" smtClean="0"/>
              <a:t>Articulo 159</a:t>
            </a:r>
          </a:p>
          <a:p>
            <a:endParaRPr lang="es-MX" sz="2400" dirty="0"/>
          </a:p>
          <a:p>
            <a:r>
              <a:rPr lang="es-MX" sz="2400" dirty="0" smtClean="0"/>
              <a:t>Requisitos para ser Agente Aduanal…. Se canceló al Agente Aduanal SUSTITUTO.</a:t>
            </a:r>
          </a:p>
          <a:p>
            <a:endParaRPr lang="es-MX" sz="2400" dirty="0"/>
          </a:p>
          <a:p>
            <a:r>
              <a:rPr lang="es-MX" sz="2400" dirty="0" smtClean="0"/>
              <a:t>Se modifican los siguientes requisitos para ser Agente Aduanal:</a:t>
            </a:r>
          </a:p>
          <a:p>
            <a:endParaRPr lang="es-MX" sz="2400" dirty="0"/>
          </a:p>
          <a:p>
            <a:r>
              <a:rPr lang="es-MX" sz="2400" dirty="0" smtClean="0"/>
              <a:t>PASA DE 3 A 5 AÑOS EL REQUISITO DE EXPERIENCIA EN MATERIA ADUANERA.</a:t>
            </a:r>
          </a:p>
          <a:p>
            <a:endParaRPr lang="es-MX" sz="2400" dirty="0"/>
          </a:p>
          <a:p>
            <a:r>
              <a:rPr lang="es-MX" sz="2400" dirty="0" smtClean="0"/>
              <a:t>SE DEROGA.- LO DE «BUENA REPUTACION PERSONAL»</a:t>
            </a:r>
          </a:p>
          <a:p>
            <a:endParaRPr lang="es-MX" sz="2400" dirty="0" smtClean="0"/>
          </a:p>
          <a:p>
            <a:r>
              <a:rPr lang="es-MX" sz="2400" dirty="0" smtClean="0"/>
              <a:t>SE ADICIONA….. «AL CORRIENTE DE SUS OBLIGACIONES FISCALES»</a:t>
            </a:r>
          </a:p>
          <a:p>
            <a:endParaRPr lang="es-MX" dirty="0" smtClean="0"/>
          </a:p>
          <a:p>
            <a:endParaRPr lang="en-US" dirty="0"/>
          </a:p>
        </p:txBody>
      </p:sp>
    </p:spTree>
    <p:extLst>
      <p:ext uri="{BB962C8B-B14F-4D97-AF65-F5344CB8AC3E}">
        <p14:creationId xmlns:p14="http://schemas.microsoft.com/office/powerpoint/2010/main" val="3388083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548680"/>
            <a:ext cx="8280920" cy="646331"/>
          </a:xfrm>
          <a:prstGeom prst="rect">
            <a:avLst/>
          </a:prstGeom>
          <a:noFill/>
        </p:spPr>
        <p:txBody>
          <a:bodyPr wrap="square" rtlCol="0">
            <a:spAutoFit/>
          </a:bodyPr>
          <a:lstStyle/>
          <a:p>
            <a:r>
              <a:rPr lang="es-MX" dirty="0" smtClean="0"/>
              <a:t>ELIMINAN AL SUSTITUTO ….. Y PROPONEN NUEVAS CONVOCATORIAS PARA AGENTE ADUANAL. (Extraoficial)</a:t>
            </a:r>
            <a:endParaRPr lang="en-US" dirty="0"/>
          </a:p>
        </p:txBody>
      </p:sp>
      <p:pic>
        <p:nvPicPr>
          <p:cNvPr id="49154" name="Picture 2" descr="http://www.caaarem.mx/web_caaarem/imagenes/Img_QSom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704" y="1700808"/>
            <a:ext cx="3448216" cy="33861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29966" y="1340768"/>
            <a:ext cx="3974482" cy="1200329"/>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s-MX" dirty="0" smtClean="0"/>
              <a:t>A los que ya tienen sus autorizaciones o patentes de AGENTE ADUANAL SUSTITUTO …. Se las van a tener que respetar.</a:t>
            </a:r>
            <a:endParaRPr lang="en-US" dirty="0"/>
          </a:p>
        </p:txBody>
      </p:sp>
      <p:sp>
        <p:nvSpPr>
          <p:cNvPr id="5" name="TextBox 4"/>
          <p:cNvSpPr txBox="1"/>
          <p:nvPr/>
        </p:nvSpPr>
        <p:spPr>
          <a:xfrm>
            <a:off x="4629966" y="5517232"/>
            <a:ext cx="4464496" cy="646331"/>
          </a:xfrm>
          <a:prstGeom prst="rect">
            <a:avLst/>
          </a:prstGeom>
          <a:noFill/>
        </p:spPr>
        <p:txBody>
          <a:bodyPr wrap="square" rtlCol="0">
            <a:spAutoFit/>
          </a:bodyPr>
          <a:lstStyle/>
          <a:p>
            <a:r>
              <a:rPr lang="es-MX" dirty="0" smtClean="0"/>
              <a:t>No efecto retroactivo de las leyes en perjuicio de persona alguna….</a:t>
            </a:r>
            <a:endParaRPr lang="en-US" dirty="0"/>
          </a:p>
        </p:txBody>
      </p:sp>
      <p:pic>
        <p:nvPicPr>
          <p:cNvPr id="49156" name="Picture 4" descr="http://www.elpinerodelacuenca.com.mx/epc/images/stories/2013/octubre/09/constituc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6941" y="2957098"/>
            <a:ext cx="4060531" cy="2161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6498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92696"/>
            <a:ext cx="7200800" cy="461665"/>
          </a:xfrm>
          <a:prstGeom prst="rect">
            <a:avLst/>
          </a:prstGeom>
          <a:noFill/>
        </p:spPr>
        <p:txBody>
          <a:bodyPr wrap="square" rtlCol="0">
            <a:spAutoFit/>
          </a:bodyPr>
          <a:lstStyle/>
          <a:p>
            <a:r>
              <a:rPr lang="es-MX" sz="2400" dirty="0" smtClean="0">
                <a:solidFill>
                  <a:schemeClr val="accent2"/>
                </a:solidFill>
              </a:rPr>
              <a:t>APODERADOS ADUANALES</a:t>
            </a:r>
            <a:endParaRPr lang="en-US" sz="2400" dirty="0">
              <a:solidFill>
                <a:schemeClr val="accent2"/>
              </a:solidFill>
            </a:endParaRPr>
          </a:p>
        </p:txBody>
      </p:sp>
      <p:sp>
        <p:nvSpPr>
          <p:cNvPr id="3" name="TextBox 2"/>
          <p:cNvSpPr txBox="1"/>
          <p:nvPr/>
        </p:nvSpPr>
        <p:spPr>
          <a:xfrm>
            <a:off x="539552" y="1556792"/>
            <a:ext cx="7776864" cy="923330"/>
          </a:xfrm>
          <a:prstGeom prst="rect">
            <a:avLst/>
          </a:prstGeom>
          <a:noFill/>
        </p:spPr>
        <p:txBody>
          <a:bodyPr wrap="square" rtlCol="0">
            <a:spAutoFit/>
          </a:bodyPr>
          <a:lstStyle/>
          <a:p>
            <a:r>
              <a:rPr lang="es-MX" dirty="0" smtClean="0"/>
              <a:t>DEROGAN DEL 168 AL 173……. </a:t>
            </a:r>
          </a:p>
          <a:p>
            <a:endParaRPr lang="es-MX" dirty="0"/>
          </a:p>
          <a:p>
            <a:r>
              <a:rPr lang="es-MX" dirty="0" smtClean="0"/>
              <a:t>Pero los APODERADOS ADUANALES  ya autorizados SIGUEN VIVOS.</a:t>
            </a:r>
            <a:endParaRPr lang="en-US" dirty="0"/>
          </a:p>
        </p:txBody>
      </p:sp>
      <p:sp>
        <p:nvSpPr>
          <p:cNvPr id="4" name="TextBox 3"/>
          <p:cNvSpPr txBox="1"/>
          <p:nvPr/>
        </p:nvSpPr>
        <p:spPr>
          <a:xfrm>
            <a:off x="683568" y="2780928"/>
            <a:ext cx="8064896" cy="2308324"/>
          </a:xfrm>
          <a:prstGeom prst="rect">
            <a:avLst/>
          </a:prstGeom>
          <a:noFill/>
        </p:spPr>
        <p:txBody>
          <a:bodyPr wrap="square" rtlCol="0">
            <a:spAutoFit/>
          </a:bodyPr>
          <a:lstStyle/>
          <a:p>
            <a:r>
              <a:rPr lang="es-MX" dirty="0" smtClean="0"/>
              <a:t>Mas si algunos quedaron vivos…. </a:t>
            </a:r>
          </a:p>
          <a:p>
            <a:endParaRPr lang="es-MX" dirty="0"/>
          </a:p>
          <a:p>
            <a:r>
              <a:rPr lang="es-MX" sz="3600" dirty="0" smtClean="0"/>
              <a:t>¿Cómo los podrían cancelar si los artículos que preveían tal circunstancia fueron derogados....?</a:t>
            </a:r>
            <a:endParaRPr lang="en-US" sz="3600" dirty="0"/>
          </a:p>
        </p:txBody>
      </p:sp>
    </p:spTree>
    <p:extLst>
      <p:ext uri="{BB962C8B-B14F-4D97-AF65-F5344CB8AC3E}">
        <p14:creationId xmlns:p14="http://schemas.microsoft.com/office/powerpoint/2010/main" val="1471059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7056784" cy="2031325"/>
          </a:xfrm>
          <a:prstGeom prst="rect">
            <a:avLst/>
          </a:prstGeom>
          <a:noFill/>
        </p:spPr>
        <p:txBody>
          <a:bodyPr wrap="square" rtlCol="0">
            <a:spAutoFit/>
          </a:bodyPr>
          <a:lstStyle/>
          <a:p>
            <a:r>
              <a:rPr lang="es-MX" dirty="0" smtClean="0"/>
              <a:t>183-A</a:t>
            </a:r>
          </a:p>
          <a:p>
            <a:endParaRPr lang="es-MX" dirty="0"/>
          </a:p>
          <a:p>
            <a:endParaRPr lang="es-MX" dirty="0" smtClean="0"/>
          </a:p>
          <a:p>
            <a:r>
              <a:rPr lang="es-MX" dirty="0" smtClean="0"/>
              <a:t>Las mercancías pasaran a propiedad del fisco federal cuando no cumplan con las MRRNA…. Salvo cuando cumpla con ellas dentro de los 30 días de la notificación del PAMA con rectificación de pedimento….Veamos….</a:t>
            </a:r>
            <a:endParaRPr lang="en-US" dirty="0"/>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02" y="2567212"/>
            <a:ext cx="9036496"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3890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7848872" cy="646331"/>
          </a:xfrm>
          <a:prstGeom prst="rect">
            <a:avLst/>
          </a:prstGeom>
          <a:noFill/>
        </p:spPr>
        <p:txBody>
          <a:bodyPr wrap="square" rtlCol="0">
            <a:spAutoFit/>
          </a:bodyPr>
          <a:lstStyle/>
          <a:p>
            <a:r>
              <a:rPr lang="es-MX" dirty="0" smtClean="0"/>
              <a:t>Articulo 184-A </a:t>
            </a:r>
            <a:r>
              <a:rPr lang="es-MX" b="1" dirty="0" smtClean="0">
                <a:solidFill>
                  <a:srgbClr val="FFFF00"/>
                </a:solidFill>
              </a:rPr>
              <a:t>Articulo nuevo</a:t>
            </a:r>
            <a:r>
              <a:rPr lang="es-MX" dirty="0" smtClean="0"/>
              <a:t>….. Íntimamente relacionado con la obligación de transmitir la información de la mercancía.</a:t>
            </a:r>
            <a:endParaRPr lang="en-US" dirty="0"/>
          </a:p>
        </p:txBody>
      </p:sp>
      <p:pic>
        <p:nvPicPr>
          <p:cNvPr id="51202" name="Picture 2" descr="http://1.bp.blogspot.com/_84rjsgqUjcQ/S-rAi4gd5xI/AAAAAAAAAPU/9L6rQt2QYt8/s1600/telecomu.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4904" y="4365104"/>
            <a:ext cx="2232248" cy="14456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15616" y="1510625"/>
            <a:ext cx="2808312" cy="92333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s-MX" dirty="0" smtClean="0"/>
              <a:t>I Transmisión de datos inexactos o falsos con relación al valor.</a:t>
            </a:r>
            <a:endParaRPr lang="en-US" dirty="0"/>
          </a:p>
        </p:txBody>
      </p:sp>
      <p:sp>
        <p:nvSpPr>
          <p:cNvPr id="6" name="TextBox 5"/>
          <p:cNvSpPr txBox="1"/>
          <p:nvPr/>
        </p:nvSpPr>
        <p:spPr>
          <a:xfrm>
            <a:off x="4572000" y="1556792"/>
            <a:ext cx="4032448"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s-MX" sz="1600" dirty="0" smtClean="0"/>
              <a:t>II Trasmitir información incompleta o inexacta con respecto a la descripción o identificación de la mercancías</a:t>
            </a:r>
            <a:endParaRPr lang="en-US" sz="1600" dirty="0"/>
          </a:p>
        </p:txBody>
      </p:sp>
      <p:sp>
        <p:nvSpPr>
          <p:cNvPr id="5" name="TextBox 4"/>
          <p:cNvSpPr txBox="1"/>
          <p:nvPr/>
        </p:nvSpPr>
        <p:spPr>
          <a:xfrm>
            <a:off x="1907704" y="3086402"/>
            <a:ext cx="4032448"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s-MX" sz="2000" b="1" dirty="0" smtClean="0"/>
              <a:t>De 18 a 30 mil pesos!!!</a:t>
            </a:r>
            <a:endParaRPr lang="en-US" sz="2000" b="1" dirty="0"/>
          </a:p>
        </p:txBody>
      </p:sp>
      <p:sp>
        <p:nvSpPr>
          <p:cNvPr id="15" name="TextBox 14"/>
          <p:cNvSpPr txBox="1"/>
          <p:nvPr/>
        </p:nvSpPr>
        <p:spPr>
          <a:xfrm>
            <a:off x="2843808" y="3887598"/>
            <a:ext cx="4392488" cy="120032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s-MX" dirty="0" smtClean="0"/>
              <a:t>III  Transmisión de Información relacionada con el transporte de la mercancía la cual se presente incompleta o inexacta</a:t>
            </a:r>
            <a:endParaRPr lang="en-US" dirty="0"/>
          </a:p>
        </p:txBody>
      </p:sp>
      <p:sp>
        <p:nvSpPr>
          <p:cNvPr id="16" name="Down Arrow 15"/>
          <p:cNvSpPr/>
          <p:nvPr/>
        </p:nvSpPr>
        <p:spPr>
          <a:xfrm>
            <a:off x="5220072" y="2571101"/>
            <a:ext cx="324036"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2865148" y="2571101"/>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a:off x="4788024" y="5229200"/>
            <a:ext cx="324036"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91880" y="5810750"/>
            <a:ext cx="324036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MX" b="1" dirty="0" smtClean="0"/>
              <a:t>$1,420 a $2,030 pesos</a:t>
            </a:r>
            <a:endParaRPr lang="en-US" b="1" dirty="0"/>
          </a:p>
        </p:txBody>
      </p:sp>
    </p:spTree>
    <p:extLst>
      <p:ext uri="{BB962C8B-B14F-4D97-AF65-F5344CB8AC3E}">
        <p14:creationId xmlns:p14="http://schemas.microsoft.com/office/powerpoint/2010/main" val="24804252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450757"/>
          </a:xfrm>
        </p:spPr>
        <p:txBody>
          <a:bodyPr/>
          <a:lstStyle/>
          <a:p>
            <a:r>
              <a:rPr lang="en-US" dirty="0" smtClean="0"/>
              <a:t>Auditoría / Tenencia</a:t>
            </a:r>
            <a:endParaRPr lang="en-US" dirty="0"/>
          </a:p>
        </p:txBody>
      </p:sp>
      <p:pic>
        <p:nvPicPr>
          <p:cNvPr id="5" name="Content Placeholder 4" descr="95164638731.jpg"/>
          <p:cNvPicPr>
            <a:picLocks noGrp="1" noChangeAspect="1"/>
          </p:cNvPicPr>
          <p:nvPr>
            <p:ph sz="half" idx="1"/>
          </p:nvPr>
        </p:nvPicPr>
        <p:blipFill>
          <a:blip r:embed="rId2" cstate="print"/>
          <a:stretch>
            <a:fillRect/>
          </a:stretch>
        </p:blipFill>
        <p:spPr>
          <a:xfrm>
            <a:off x="436407" y="2276872"/>
            <a:ext cx="3661420" cy="3166630"/>
          </a:xfrm>
        </p:spPr>
      </p:pic>
      <p:sp>
        <p:nvSpPr>
          <p:cNvPr id="4" name="Content Placeholder 3"/>
          <p:cNvSpPr>
            <a:spLocks noGrp="1"/>
          </p:cNvSpPr>
          <p:nvPr>
            <p:ph sz="half" idx="2"/>
          </p:nvPr>
        </p:nvSpPr>
        <p:spPr>
          <a:xfrm>
            <a:off x="4229100" y="1983027"/>
            <a:ext cx="4159324" cy="4882547"/>
          </a:xfrm>
        </p:spPr>
        <p:txBody>
          <a:bodyPr>
            <a:normAutofit/>
          </a:bodyPr>
          <a:lstStyle/>
          <a:p>
            <a:pPr algn="just"/>
            <a:r>
              <a:rPr lang="en-US" sz="1800" dirty="0" smtClean="0"/>
              <a:t>Auditorías  C. E. en forma electrónica.</a:t>
            </a:r>
          </a:p>
          <a:p>
            <a:pPr lvl="4" algn="just"/>
            <a:endParaRPr lang="en-US" sz="1800" dirty="0" smtClean="0"/>
          </a:p>
          <a:p>
            <a:pPr marL="1143000" lvl="4" indent="0" algn="r">
              <a:buNone/>
            </a:pPr>
            <a:r>
              <a:rPr lang="en-US" sz="1800" dirty="0" smtClean="0"/>
              <a:t>Si la </a:t>
            </a:r>
            <a:r>
              <a:rPr lang="en-US" sz="1800" dirty="0" err="1" smtClean="0"/>
              <a:t>autoridad</a:t>
            </a:r>
            <a:r>
              <a:rPr lang="en-US" sz="1800" dirty="0" smtClean="0"/>
              <a:t> </a:t>
            </a:r>
            <a:r>
              <a:rPr lang="en-US" sz="1800" dirty="0" err="1" smtClean="0"/>
              <a:t>supone</a:t>
            </a:r>
            <a:r>
              <a:rPr lang="en-US" sz="1800" dirty="0" smtClean="0"/>
              <a:t>, </a:t>
            </a:r>
            <a:r>
              <a:rPr lang="en-US" sz="1800" dirty="0" err="1" smtClean="0"/>
              <a:t>harán</a:t>
            </a:r>
            <a:r>
              <a:rPr lang="en-US" sz="1800" dirty="0" smtClean="0"/>
              <a:t> la </a:t>
            </a:r>
            <a:r>
              <a:rPr lang="en-US" sz="1800" dirty="0" err="1" smtClean="0"/>
              <a:t>comprobación</a:t>
            </a:r>
            <a:r>
              <a:rPr lang="en-US" sz="1800" dirty="0" smtClean="0"/>
              <a:t> p/</a:t>
            </a:r>
            <a:r>
              <a:rPr lang="en-US" sz="1800" dirty="0" err="1" smtClean="0"/>
              <a:t>imponer</a:t>
            </a:r>
            <a:r>
              <a:rPr lang="en-US" sz="1800" dirty="0" smtClean="0"/>
              <a:t> </a:t>
            </a:r>
            <a:r>
              <a:rPr lang="en-US" sz="1800" dirty="0" err="1" smtClean="0"/>
              <a:t>sanciones</a:t>
            </a:r>
            <a:endParaRPr lang="en-US" sz="1800" dirty="0" smtClean="0"/>
          </a:p>
          <a:p>
            <a:pPr marL="1143000" lvl="4" indent="0" algn="r">
              <a:buNone/>
            </a:pPr>
            <a:endParaRPr lang="en-US" sz="1800" dirty="0" smtClean="0"/>
          </a:p>
          <a:p>
            <a:pPr lvl="4" algn="r"/>
            <a:r>
              <a:rPr lang="en-US" sz="1800" dirty="0" err="1" smtClean="0"/>
              <a:t>Llegarán</a:t>
            </a:r>
            <a:r>
              <a:rPr lang="en-US" sz="1800" dirty="0" smtClean="0"/>
              <a:t> </a:t>
            </a:r>
            <a:r>
              <a:rPr lang="en-US" sz="1800" dirty="0" err="1" smtClean="0"/>
              <a:t>invitaciones</a:t>
            </a:r>
            <a:endParaRPr lang="en-US" sz="1800" dirty="0" smtClean="0"/>
          </a:p>
          <a:p>
            <a:pPr algn="r"/>
            <a:endParaRPr lang="en-US" sz="1800" dirty="0" smtClean="0"/>
          </a:p>
          <a:p>
            <a:pPr algn="r"/>
            <a:r>
              <a:rPr lang="en-US" sz="1800" dirty="0" smtClean="0"/>
              <a:t>Tenencia de </a:t>
            </a:r>
            <a:r>
              <a:rPr lang="en-US" sz="1800" dirty="0" err="1" smtClean="0"/>
              <a:t>las</a:t>
            </a:r>
            <a:r>
              <a:rPr lang="en-US" sz="1800" dirty="0" smtClean="0"/>
              <a:t> mercancías:</a:t>
            </a:r>
          </a:p>
          <a:p>
            <a:pPr algn="r"/>
            <a:r>
              <a:rPr lang="en-US" sz="1800" dirty="0" smtClean="0"/>
              <a:t>También en forma electrónica o digital. </a:t>
            </a:r>
          </a:p>
          <a:p>
            <a:pPr algn="r"/>
            <a:r>
              <a:rPr lang="en-US" sz="1800" dirty="0" smtClean="0"/>
              <a:t>(146)</a:t>
            </a:r>
          </a:p>
          <a:p>
            <a:endParaRPr lang="en-US" dirty="0"/>
          </a:p>
        </p:txBody>
      </p:sp>
    </p:spTree>
    <p:extLst>
      <p:ext uri="{BB962C8B-B14F-4D97-AF65-F5344CB8AC3E}">
        <p14:creationId xmlns:p14="http://schemas.microsoft.com/office/powerpoint/2010/main" val="1956426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
          <p:cNvSpPr>
            <a:spLocks noGrp="1" noChangeArrowheads="1"/>
          </p:cNvSpPr>
          <p:nvPr>
            <p:ph type="title"/>
          </p:nvPr>
        </p:nvSpPr>
        <p:spPr>
          <a:xfrm>
            <a:off x="323850" y="765175"/>
            <a:ext cx="7519988" cy="547688"/>
          </a:xfrm>
        </p:spPr>
        <p:txBody>
          <a:bodyPr/>
          <a:lstStyle/>
          <a:p>
            <a:pPr algn="r" eaLnBrk="1" fontAlgn="auto" hangingPunct="1">
              <a:spcAft>
                <a:spcPts val="0"/>
              </a:spcAft>
              <a:defRPr/>
            </a:pPr>
            <a:r>
              <a:rPr lang="es-ES_tradnl" b="1" i="1" dirty="0" smtClean="0">
                <a:solidFill>
                  <a:schemeClr val="accent2"/>
                </a:solidFill>
                <a:latin typeface="Arial" pitchFamily="34" charset="0"/>
                <a:cs typeface="Arial" pitchFamily="34" charset="0"/>
              </a:rPr>
              <a:t>CFF</a:t>
            </a:r>
            <a:br>
              <a:rPr lang="es-ES_tradnl" b="1" i="1" dirty="0" smtClean="0">
                <a:solidFill>
                  <a:schemeClr val="accent2"/>
                </a:solidFill>
                <a:latin typeface="Arial" pitchFamily="34" charset="0"/>
                <a:cs typeface="Arial" pitchFamily="34" charset="0"/>
              </a:rPr>
            </a:br>
            <a:r>
              <a:rPr lang="es-ES_tradnl" b="1" i="1" dirty="0" smtClean="0">
                <a:solidFill>
                  <a:schemeClr val="accent2"/>
                </a:solidFill>
                <a:latin typeface="Arial" pitchFamily="34" charset="0"/>
                <a:cs typeface="Arial" pitchFamily="34" charset="0"/>
              </a:rPr>
              <a:t>4.- Pago de contribuciones con tarjeta de crédito o débito</a:t>
            </a:r>
            <a:endParaRPr lang="es-MX" b="1" i="1" dirty="0" smtClean="0">
              <a:solidFill>
                <a:schemeClr val="accent2"/>
              </a:solidFill>
              <a:latin typeface="Arial" pitchFamily="34" charset="0"/>
              <a:cs typeface="Arial" pitchFamily="34" charset="0"/>
            </a:endParaRPr>
          </a:p>
        </p:txBody>
      </p:sp>
      <p:sp>
        <p:nvSpPr>
          <p:cNvPr id="12291" name="Text Box 7"/>
          <p:cNvSpPr txBox="1">
            <a:spLocks noChangeArrowheads="1"/>
          </p:cNvSpPr>
          <p:nvPr/>
        </p:nvSpPr>
        <p:spPr bwMode="auto">
          <a:xfrm>
            <a:off x="179388" y="1772816"/>
            <a:ext cx="8856662" cy="2676525"/>
          </a:xfrm>
          <a:prstGeom prst="rect">
            <a:avLst/>
          </a:prstGeom>
          <a:ln>
            <a:noFill/>
          </a:ln>
        </p:spPr>
        <p:style>
          <a:lnRef idx="0">
            <a:scrgbClr r="0" g="0" b="0"/>
          </a:lnRef>
          <a:fillRef idx="1002">
            <a:schemeClr val="lt1"/>
          </a:fillRef>
          <a:effectRef idx="0">
            <a:scrgbClr r="0" g="0" b="0"/>
          </a:effectRef>
          <a:fontRef idx="major"/>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es-ES_tradnl" altLang="es-MX" sz="2400" dirty="0" smtClean="0">
                <a:solidFill>
                  <a:prstClr val="black"/>
                </a:solidFill>
              </a:rPr>
              <a:t>Artículo 20…</a:t>
            </a:r>
          </a:p>
          <a:p>
            <a:pPr algn="just" eaLnBrk="1" hangingPunct="1">
              <a:defRPr/>
            </a:pPr>
            <a:r>
              <a:rPr lang="es-ES_tradnl" altLang="es-MX" sz="2400" dirty="0" smtClean="0">
                <a:solidFill>
                  <a:prstClr val="black"/>
                </a:solidFill>
              </a:rPr>
              <a:t>Se aceptará como medio de pago de las contribuciones y aprovechamientos, los cheques del mismo banco en que se efectúe el pago, la transferencia electrónica de fondos a favor de la Tesorería de la Federación, así como las tarjetas de crédito y débito de conformidad con la reglas de carácter general que emita el Servicio de Administración Tributaria.</a:t>
            </a:r>
          </a:p>
        </p:txBody>
      </p:sp>
      <p:pic>
        <p:nvPicPr>
          <p:cNvPr id="27654" name="Picture 6" descr="http://www.karlabayly.com/wp-content/uploads/2012/07/las-tarjetas-de-credit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488" y="4481513"/>
            <a:ext cx="4608512"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60" y="4149080"/>
            <a:ext cx="5760640" cy="3024336"/>
          </a:xfrm>
          <a:prstGeom prst="rect">
            <a:avLst/>
          </a:prstGeom>
        </p:spPr>
      </p:pic>
    </p:spTree>
    <p:extLst>
      <p:ext uri="{BB962C8B-B14F-4D97-AF65-F5344CB8AC3E}">
        <p14:creationId xmlns:p14="http://schemas.microsoft.com/office/powerpoint/2010/main" val="261942338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793" y="230944"/>
            <a:ext cx="3087824" cy="1450757"/>
          </a:xfrm>
        </p:spPr>
        <p:txBody>
          <a:bodyPr>
            <a:normAutofit/>
          </a:bodyPr>
          <a:lstStyle/>
          <a:p>
            <a:r>
              <a:rPr lang="en-US" b="1" dirty="0" smtClean="0"/>
              <a:t>RIESGO  PATENTES</a:t>
            </a:r>
            <a:endParaRPr lang="en-US" b="1" dirty="0"/>
          </a:p>
        </p:txBody>
      </p:sp>
      <p:sp>
        <p:nvSpPr>
          <p:cNvPr id="4" name="Content Placeholder 3"/>
          <p:cNvSpPr>
            <a:spLocks noGrp="1"/>
          </p:cNvSpPr>
          <p:nvPr>
            <p:ph sz="quarter" idx="4"/>
          </p:nvPr>
        </p:nvSpPr>
        <p:spPr>
          <a:xfrm>
            <a:off x="3532718" y="1424374"/>
            <a:ext cx="5611282" cy="5099968"/>
          </a:xfrm>
        </p:spPr>
        <p:txBody>
          <a:bodyPr>
            <a:noAutofit/>
          </a:bodyPr>
          <a:lstStyle/>
          <a:p>
            <a:pPr algn="r"/>
            <a:r>
              <a:rPr lang="en-US" sz="2400" b="1" dirty="0" err="1" smtClean="0"/>
              <a:t>Declarar</a:t>
            </a:r>
            <a:r>
              <a:rPr lang="en-US" sz="2400" b="1" dirty="0" smtClean="0"/>
              <a:t> </a:t>
            </a:r>
            <a:r>
              <a:rPr lang="en-US" sz="2400" b="1" dirty="0" err="1" smtClean="0"/>
              <a:t>inexactitud</a:t>
            </a:r>
            <a:r>
              <a:rPr lang="en-US" sz="2400" b="1" dirty="0" smtClean="0"/>
              <a:t> :</a:t>
            </a:r>
          </a:p>
          <a:p>
            <a:endParaRPr lang="en-US" sz="2400" b="1" dirty="0" smtClean="0"/>
          </a:p>
          <a:p>
            <a:pPr lvl="2"/>
            <a:r>
              <a:rPr lang="en-US" sz="2400" b="1" dirty="0" smtClean="0">
                <a:solidFill>
                  <a:schemeClr val="tx1"/>
                </a:solidFill>
              </a:rPr>
              <a:t>Sin </a:t>
            </a:r>
            <a:r>
              <a:rPr lang="en-US" sz="2400" b="1" dirty="0" err="1" smtClean="0">
                <a:solidFill>
                  <a:schemeClr val="tx1"/>
                </a:solidFill>
              </a:rPr>
              <a:t>permiso</a:t>
            </a:r>
            <a:r>
              <a:rPr lang="en-US" sz="2400" b="1" dirty="0" smtClean="0">
                <a:solidFill>
                  <a:schemeClr val="tx1"/>
                </a:solidFill>
              </a:rPr>
              <a:t> de las </a:t>
            </a:r>
            <a:r>
              <a:rPr lang="en-US" sz="2400" b="1" dirty="0" err="1" smtClean="0">
                <a:solidFill>
                  <a:schemeClr val="tx1"/>
                </a:solidFill>
              </a:rPr>
              <a:t>autoridades</a:t>
            </a:r>
            <a:r>
              <a:rPr lang="en-US" sz="2400" b="1" dirty="0" smtClean="0">
                <a:solidFill>
                  <a:schemeClr val="tx1"/>
                </a:solidFill>
              </a:rPr>
              <a:t> </a:t>
            </a:r>
            <a:r>
              <a:rPr lang="en-US" sz="2400" b="1" dirty="0" err="1" smtClean="0">
                <a:solidFill>
                  <a:schemeClr val="tx1"/>
                </a:solidFill>
              </a:rPr>
              <a:t>competentes</a:t>
            </a:r>
            <a:r>
              <a:rPr lang="en-US" sz="2400" b="1" dirty="0" smtClean="0">
                <a:solidFill>
                  <a:schemeClr val="tx1"/>
                </a:solidFill>
              </a:rPr>
              <a:t>.</a:t>
            </a:r>
          </a:p>
          <a:p>
            <a:pPr lvl="2"/>
            <a:endParaRPr lang="en-US" sz="2400" b="1" dirty="0" smtClean="0">
              <a:solidFill>
                <a:schemeClr val="tx1"/>
              </a:solidFill>
            </a:endParaRPr>
          </a:p>
          <a:p>
            <a:pPr lvl="2"/>
            <a:endParaRPr lang="en-US" sz="2400" b="1" dirty="0" smtClean="0">
              <a:solidFill>
                <a:schemeClr val="tx1"/>
              </a:solidFill>
            </a:endParaRPr>
          </a:p>
          <a:p>
            <a:pPr lvl="2"/>
            <a:r>
              <a:rPr lang="en-US" sz="2400" b="1" dirty="0" err="1" smtClean="0">
                <a:solidFill>
                  <a:schemeClr val="tx1"/>
                </a:solidFill>
              </a:rPr>
              <a:t>Declarar</a:t>
            </a:r>
            <a:r>
              <a:rPr lang="en-US" sz="2400" b="1" dirty="0" smtClean="0">
                <a:solidFill>
                  <a:schemeClr val="tx1"/>
                </a:solidFill>
              </a:rPr>
              <a:t> en el </a:t>
            </a:r>
            <a:r>
              <a:rPr lang="en-US" sz="2400" b="1" dirty="0" err="1" smtClean="0">
                <a:solidFill>
                  <a:schemeClr val="tx1"/>
                </a:solidFill>
              </a:rPr>
              <a:t>pedimento</a:t>
            </a:r>
            <a:r>
              <a:rPr lang="en-US" sz="2400" b="1" dirty="0" smtClean="0">
                <a:solidFill>
                  <a:schemeClr val="tx1"/>
                </a:solidFill>
              </a:rPr>
              <a:t> un Valor en </a:t>
            </a:r>
            <a:r>
              <a:rPr lang="en-US" sz="2400" b="1" dirty="0" err="1" smtClean="0">
                <a:solidFill>
                  <a:schemeClr val="tx1"/>
                </a:solidFill>
              </a:rPr>
              <a:t>Aduana</a:t>
            </a:r>
            <a:r>
              <a:rPr lang="en-US" sz="2400" b="1" dirty="0" smtClean="0">
                <a:solidFill>
                  <a:schemeClr val="tx1"/>
                </a:solidFill>
              </a:rPr>
              <a:t> que sea </a:t>
            </a:r>
            <a:r>
              <a:rPr lang="en-US" sz="2400" b="1" dirty="0" err="1" smtClean="0">
                <a:solidFill>
                  <a:schemeClr val="tx1"/>
                </a:solidFill>
              </a:rPr>
              <a:t>distinto</a:t>
            </a:r>
            <a:r>
              <a:rPr lang="en-US" sz="2400" b="1" dirty="0" smtClean="0">
                <a:solidFill>
                  <a:schemeClr val="tx1"/>
                </a:solidFill>
              </a:rPr>
              <a:t> al </a:t>
            </a:r>
            <a:r>
              <a:rPr lang="en-US" sz="2400" b="1" dirty="0" err="1" smtClean="0">
                <a:solidFill>
                  <a:schemeClr val="tx1"/>
                </a:solidFill>
              </a:rPr>
              <a:t>proporcionado</a:t>
            </a:r>
            <a:r>
              <a:rPr lang="en-US" sz="2400" b="1" dirty="0" smtClean="0">
                <a:solidFill>
                  <a:schemeClr val="tx1"/>
                </a:solidFill>
              </a:rPr>
              <a:t> por el </a:t>
            </a:r>
            <a:r>
              <a:rPr lang="en-US" sz="2400" b="1" dirty="0" err="1" smtClean="0">
                <a:solidFill>
                  <a:schemeClr val="tx1"/>
                </a:solidFill>
              </a:rPr>
              <a:t>importador</a:t>
            </a:r>
            <a:r>
              <a:rPr lang="en-US" sz="2400" b="1" dirty="0" smtClean="0">
                <a:solidFill>
                  <a:schemeClr val="tx1"/>
                </a:solidFill>
              </a:rPr>
              <a:t> o </a:t>
            </a:r>
            <a:r>
              <a:rPr lang="en-US" sz="2400" b="1" dirty="0" err="1" smtClean="0">
                <a:solidFill>
                  <a:schemeClr val="tx1"/>
                </a:solidFill>
              </a:rPr>
              <a:t>exportador</a:t>
            </a:r>
            <a:r>
              <a:rPr lang="en-US" sz="2400" b="1" dirty="0" smtClean="0">
                <a:solidFill>
                  <a:schemeClr val="tx1"/>
                </a:solidFill>
              </a:rPr>
              <a:t>.</a:t>
            </a:r>
          </a:p>
          <a:p>
            <a:endParaRPr lang="en-US" sz="3200" b="1" dirty="0">
              <a:solidFill>
                <a:schemeClr val="tx1"/>
              </a:solidFill>
            </a:endParaRPr>
          </a:p>
        </p:txBody>
      </p:sp>
      <p:pic>
        <p:nvPicPr>
          <p:cNvPr id="3075" name="Picture 3" descr="https://encrypted-tbn0.gstatic.com/images?q=tbn:ANd9GcTrGwRCahjO4rSYeqhRw15PAuFg84592tlJwpT9UJlunbki8bGS5Q">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822" y="2452637"/>
            <a:ext cx="3821766" cy="3043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675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accent6">
              <a:lumMod val="60000"/>
              <a:lumOff val="40000"/>
            </a:schemeClr>
          </a:solidFill>
        </p:spPr>
        <p:txBody>
          <a:bodyPr>
            <a:noAutofit/>
          </a:bodyPr>
          <a:lstStyle/>
          <a:p>
            <a:pPr algn="ctr"/>
            <a:r>
              <a:rPr lang="es-MX" sz="4400" b="1" i="1" dirty="0" smtClean="0">
                <a:solidFill>
                  <a:schemeClr val="bg1"/>
                </a:solidFill>
              </a:rPr>
              <a:t>Importancia de la </a:t>
            </a:r>
            <a:br>
              <a:rPr lang="es-MX" sz="4400" b="1" i="1" dirty="0" smtClean="0">
                <a:solidFill>
                  <a:schemeClr val="bg1"/>
                </a:solidFill>
              </a:rPr>
            </a:br>
            <a:r>
              <a:rPr lang="es-MX" sz="4400" b="1" i="1" dirty="0" smtClean="0">
                <a:solidFill>
                  <a:schemeClr val="bg1"/>
                </a:solidFill>
              </a:rPr>
              <a:t>Valoración Aduanera</a:t>
            </a:r>
            <a:endParaRPr lang="en-US" sz="4400" b="1" i="1" dirty="0">
              <a:solidFill>
                <a:schemeClr val="bg1"/>
              </a:solidFill>
            </a:endParaRP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0" y="2924944"/>
            <a:ext cx="4489328"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1"/>
          <p:cNvSpPr>
            <a:spLocks noGrp="1"/>
          </p:cNvSpPr>
          <p:nvPr>
            <p:ph sz="half" idx="1"/>
          </p:nvPr>
        </p:nvSpPr>
        <p:spPr>
          <a:xfrm>
            <a:off x="4572000" y="2924944"/>
            <a:ext cx="4271332" cy="4165923"/>
          </a:xfrm>
        </p:spPr>
        <p:txBody>
          <a:bodyPr/>
          <a:lstStyle/>
          <a:p>
            <a:pPr>
              <a:buFont typeface="Wingdings" panose="05000000000000000000" pitchFamily="2" charset="2"/>
              <a:buChar char="Ø"/>
            </a:pPr>
            <a:r>
              <a:rPr lang="es-MX" b="1" dirty="0" smtClean="0"/>
              <a:t>Manifiesto de valor</a:t>
            </a:r>
          </a:p>
          <a:p>
            <a:pPr>
              <a:buFont typeface="Wingdings" panose="05000000000000000000" pitchFamily="2" charset="2"/>
              <a:buChar char="Ø"/>
            </a:pPr>
            <a:r>
              <a:rPr lang="es-MX" b="1" dirty="0" smtClean="0"/>
              <a:t>Hoja de Calculo</a:t>
            </a:r>
          </a:p>
          <a:p>
            <a:pPr>
              <a:buFont typeface="Wingdings" panose="05000000000000000000" pitchFamily="2" charset="2"/>
              <a:buChar char="Ø"/>
            </a:pPr>
            <a:r>
              <a:rPr lang="es-MX" b="1" dirty="0" smtClean="0"/>
              <a:t>Determinación de la BGIGI.</a:t>
            </a:r>
          </a:p>
          <a:p>
            <a:pPr>
              <a:buFont typeface="Wingdings" panose="05000000000000000000" pitchFamily="2" charset="2"/>
              <a:buChar char="Ø"/>
            </a:pPr>
            <a:r>
              <a:rPr lang="es-MX" b="1" dirty="0" smtClean="0"/>
              <a:t>Términos de la operación comercial</a:t>
            </a:r>
            <a:r>
              <a:rPr lang="es-MX" dirty="0" smtClean="0"/>
              <a:t>.</a:t>
            </a:r>
            <a:endParaRPr lang="en-US" dirty="0"/>
          </a:p>
        </p:txBody>
      </p:sp>
    </p:spTree>
    <p:extLst>
      <p:ext uri="{BB962C8B-B14F-4D97-AF65-F5344CB8AC3E}">
        <p14:creationId xmlns:p14="http://schemas.microsoft.com/office/powerpoint/2010/main" val="4231907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836712"/>
            <a:ext cx="5400600" cy="646331"/>
          </a:xfrm>
          <a:prstGeom prst="rect">
            <a:avLst/>
          </a:prstGeom>
          <a:noFill/>
        </p:spPr>
        <p:txBody>
          <a:bodyPr wrap="square" rtlCol="0">
            <a:spAutoFit/>
          </a:bodyPr>
          <a:lstStyle/>
          <a:p>
            <a:pPr algn="r"/>
            <a:r>
              <a:rPr lang="es-MX" sz="3600" dirty="0" smtClean="0">
                <a:cs typeface="Aharoni" pitchFamily="2" charset="-79"/>
              </a:rPr>
              <a:t>Articulo 199</a:t>
            </a:r>
            <a:endParaRPr lang="en-US" sz="3600" dirty="0">
              <a:cs typeface="Aharoni" pitchFamily="2" charset="-79"/>
            </a:endParaRPr>
          </a:p>
        </p:txBody>
      </p:sp>
      <p:sp>
        <p:nvSpPr>
          <p:cNvPr id="3" name="TextBox 2"/>
          <p:cNvSpPr txBox="1"/>
          <p:nvPr/>
        </p:nvSpPr>
        <p:spPr>
          <a:xfrm>
            <a:off x="1068396" y="2060848"/>
            <a:ext cx="6912768" cy="1754326"/>
          </a:xfrm>
          <a:prstGeom prst="rect">
            <a:avLst/>
          </a:prstGeom>
          <a:noFill/>
        </p:spPr>
        <p:txBody>
          <a:bodyPr wrap="square" rtlCol="0">
            <a:spAutoFit/>
          </a:bodyPr>
          <a:lstStyle/>
          <a:p>
            <a:r>
              <a:rPr lang="es-MX" sz="3600" dirty="0" smtClean="0"/>
              <a:t>Atenuantes de las Sanciones:</a:t>
            </a:r>
          </a:p>
          <a:p>
            <a:endParaRPr lang="es-MX" sz="3600" dirty="0"/>
          </a:p>
          <a:p>
            <a:r>
              <a:rPr lang="es-MX" sz="3600" dirty="0" smtClean="0"/>
              <a:t>Descuento del 50% multas.</a:t>
            </a:r>
          </a:p>
        </p:txBody>
      </p:sp>
    </p:spTree>
    <p:extLst>
      <p:ext uri="{BB962C8B-B14F-4D97-AF65-F5344CB8AC3E}">
        <p14:creationId xmlns:p14="http://schemas.microsoft.com/office/powerpoint/2010/main" val="929814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6371" y="1586124"/>
            <a:ext cx="7632848" cy="2215991"/>
          </a:xfrm>
          <a:prstGeom prst="rect">
            <a:avLst/>
          </a:prstGeom>
          <a:noFill/>
        </p:spPr>
        <p:txBody>
          <a:bodyPr wrap="square" rtlCol="0">
            <a:spAutoFit/>
          </a:bodyPr>
          <a:lstStyle/>
          <a:p>
            <a:pPr algn="ctr"/>
            <a:r>
              <a:rPr lang="es-MX" sz="13800" dirty="0" smtClean="0">
                <a:solidFill>
                  <a:srgbClr val="4E5B6F">
                    <a:lumMod val="50000"/>
                  </a:srgbClr>
                </a:solidFill>
                <a:latin typeface="Kunstler Script" pitchFamily="66" charset="0"/>
              </a:rPr>
              <a:t>Gracias!</a:t>
            </a:r>
            <a:endParaRPr lang="en-US" sz="13800" dirty="0">
              <a:solidFill>
                <a:srgbClr val="4E5B6F">
                  <a:lumMod val="50000"/>
                </a:srgbClr>
              </a:solidFill>
              <a:latin typeface="Kunstler Script" pitchFamily="66" charset="0"/>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9935" y="3489852"/>
            <a:ext cx="1858569" cy="151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83568" y="4393620"/>
            <a:ext cx="6192688" cy="523220"/>
          </a:xfrm>
          <a:prstGeom prst="rect">
            <a:avLst/>
          </a:prstGeom>
          <a:noFill/>
        </p:spPr>
        <p:txBody>
          <a:bodyPr wrap="square" rtlCol="0">
            <a:spAutoFit/>
          </a:bodyPr>
          <a:lstStyle/>
          <a:p>
            <a:pPr algn="ctr"/>
            <a:r>
              <a:rPr lang="es-MX" sz="2800" b="1" i="1" dirty="0" smtClean="0">
                <a:solidFill>
                  <a:srgbClr val="D6ECFF">
                    <a:lumMod val="10000"/>
                  </a:srgbClr>
                </a:solidFill>
              </a:rPr>
              <a:t>Lic. Y M.D.  Renato Brassea Eguía </a:t>
            </a:r>
            <a:endParaRPr lang="en-US" sz="2800" b="1" i="1" dirty="0">
              <a:solidFill>
                <a:srgbClr val="D6ECFF">
                  <a:lumMod val="10000"/>
                </a:srgbClr>
              </a:solidFill>
            </a:endParaRPr>
          </a:p>
        </p:txBody>
      </p:sp>
    </p:spTree>
    <p:extLst>
      <p:ext uri="{BB962C8B-B14F-4D97-AF65-F5344CB8AC3E}">
        <p14:creationId xmlns:p14="http://schemas.microsoft.com/office/powerpoint/2010/main" val="4812336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7.jpeg"/></Relationships>
</file>

<file path=ppt/theme/_rels/theme17.xml.rels><?xml version="1.0" encoding="UTF-8" standalone="yes"?>
<Relationships xmlns="http://schemas.openxmlformats.org/package/2006/relationships"><Relationship Id="rId1" Type="http://schemas.openxmlformats.org/officeDocument/2006/relationships/image" Target="../media/image3.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Angles">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Theme">
  <a:themeElements>
    <a:clrScheme name="Tema d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12.xml><?xml version="1.0" encoding="utf-8"?>
<a:theme xmlns:a="http://schemas.openxmlformats.org/drawingml/2006/main" name="Sector">
  <a:themeElements>
    <a:clrScheme name="Sector">
      <a:dk1>
        <a:sysClr val="windowText" lastClr="000000"/>
      </a:dk1>
      <a:lt1>
        <a:sysClr val="window" lastClr="FFFFFF"/>
      </a:lt1>
      <a:dk2>
        <a:srgbClr val="D06F1E"/>
      </a:dk2>
      <a:lt2>
        <a:srgbClr val="F0BE21"/>
      </a:lt2>
      <a:accent1>
        <a:srgbClr val="760603"/>
      </a:accent1>
      <a:accent2>
        <a:srgbClr val="9F761A"/>
      </a:accent2>
      <a:accent3>
        <a:srgbClr val="92A200"/>
      </a:accent3>
      <a:accent4>
        <a:srgbClr val="4AA157"/>
      </a:accent4>
      <a:accent5>
        <a:srgbClr val="46788D"/>
      </a:accent5>
      <a:accent6>
        <a:srgbClr val="A848A8"/>
      </a:accent6>
      <a:hlink>
        <a:srgbClr val="460402"/>
      </a:hlink>
      <a:folHlink>
        <a:srgbClr val="991111"/>
      </a:folHlink>
    </a:clrScheme>
    <a:fontScheme name="Sector">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ector">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62000"/>
                <a:satMod val="200000"/>
                <a:lumMod val="124000"/>
              </a:schemeClr>
            </a:gs>
            <a:gs pos="100000">
              <a:schemeClr val="phClr">
                <a:shade val="96000"/>
                <a:hueMod val="88000"/>
                <a:satMod val="220000"/>
                <a:lumMod val="82000"/>
              </a:schemeClr>
            </a:gs>
          </a:gsLst>
          <a:lin ang="6120000" scaled="1"/>
        </a:gradFill>
        <a:gradFill rotWithShape="1">
          <a:gsLst>
            <a:gs pos="0">
              <a:schemeClr val="phClr">
                <a:tint val="97000"/>
                <a:hueMod val="162000"/>
                <a:satMod val="200000"/>
                <a:lumMod val="124000"/>
              </a:schemeClr>
            </a:gs>
            <a:gs pos="100000">
              <a:schemeClr val="phClr">
                <a:shade val="96000"/>
                <a:hueMod val="88000"/>
                <a:satMod val="220000"/>
                <a:lumMod val="8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82EB108-EDE6-4B8E-957B-D4A69BF580EA}"/>
    </a:ext>
  </a:extLst>
</a:theme>
</file>

<file path=ppt/theme/theme13.xml><?xml version="1.0" encoding="utf-8"?>
<a:theme xmlns:a="http://schemas.openxmlformats.org/drawingml/2006/main" name="2_Faceta">
  <a:themeElements>
    <a:clrScheme name="Faceta">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14.xml><?xml version="1.0" encoding="utf-8"?>
<a:theme xmlns:a="http://schemas.openxmlformats.org/drawingml/2006/main" name="1_Faceta">
  <a:themeElements>
    <a:clrScheme name="Faceta">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15.xml><?xml version="1.0" encoding="utf-8"?>
<a:theme xmlns:a="http://schemas.openxmlformats.org/drawingml/2006/main" name="Retrospección">
  <a:themeElements>
    <a:clrScheme name="Retrospección">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ció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ción">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6.xml><?xml version="1.0" encoding="utf-8"?>
<a:theme xmlns:a="http://schemas.openxmlformats.org/drawingml/2006/main" name="1_Damask">
  <a:themeElements>
    <a:clrScheme name="Damask">
      <a:dk1>
        <a:sysClr val="windowText" lastClr="000000"/>
      </a:dk1>
      <a:lt1>
        <a:sysClr val="window" lastClr="FFFFFF"/>
      </a:lt1>
      <a:dk2>
        <a:srgbClr val="78346F"/>
      </a:dk2>
      <a:lt2>
        <a:srgbClr val="D9A8D2"/>
      </a:lt2>
      <a:accent1>
        <a:srgbClr val="CE57AB"/>
      </a:accent1>
      <a:accent2>
        <a:srgbClr val="8E8EFD"/>
      </a:accent2>
      <a:accent3>
        <a:srgbClr val="7CBCE0"/>
      </a:accent3>
      <a:accent4>
        <a:srgbClr val="70BF9F"/>
      </a:accent4>
      <a:accent5>
        <a:srgbClr val="A5B960"/>
      </a:accent5>
      <a:accent6>
        <a:srgbClr val="D47A57"/>
      </a:accent6>
      <a:hlink>
        <a:srgbClr val="D164DE"/>
      </a:hlink>
      <a:folHlink>
        <a:srgbClr val="BE87C4"/>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D4FE1632-F131-47D3-A814-99E9CD025E20}"/>
    </a:ext>
  </a:extLst>
</a:theme>
</file>

<file path=ppt/theme/theme17.xml><?xml version="1.0" encoding="utf-8"?>
<a:theme xmlns:a="http://schemas.openxmlformats.org/drawingml/2006/main" name="2_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18.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_Berlín">
  <a:themeElements>
    <a:clrScheme name="Berlín">
      <a:dk1>
        <a:sysClr val="windowText" lastClr="000000"/>
      </a:dk1>
      <a:lt1>
        <a:sysClr val="window" lastClr="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Berlí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í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4.xml><?xml version="1.0" encoding="utf-8"?>
<a:theme xmlns:a="http://schemas.openxmlformats.org/drawingml/2006/main" name="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5.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6.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7.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8.xml><?xml version="1.0" encoding="utf-8"?>
<a:theme xmlns:a="http://schemas.openxmlformats.org/drawingml/2006/main" name="Berlín">
  <a:themeElements>
    <a:clrScheme name="Berlí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í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í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9.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2915</TotalTime>
  <Words>4626</Words>
  <Application>Microsoft Office PowerPoint</Application>
  <PresentationFormat>Presentación en pantalla (4:3)</PresentationFormat>
  <Paragraphs>441</Paragraphs>
  <Slides>93</Slides>
  <Notes>3</Notes>
  <HiddenSlides>0</HiddenSlides>
  <MMClips>0</MMClips>
  <ScaleCrop>false</ScaleCrop>
  <HeadingPairs>
    <vt:vector size="6" baseType="variant">
      <vt:variant>
        <vt:lpstr>Fuentes usadas</vt:lpstr>
      </vt:variant>
      <vt:variant>
        <vt:i4>20</vt:i4>
      </vt:variant>
      <vt:variant>
        <vt:lpstr>Tema</vt:lpstr>
      </vt:variant>
      <vt:variant>
        <vt:i4>19</vt:i4>
      </vt:variant>
      <vt:variant>
        <vt:lpstr>Títulos de diapositiva</vt:lpstr>
      </vt:variant>
      <vt:variant>
        <vt:i4>93</vt:i4>
      </vt:variant>
    </vt:vector>
  </HeadingPairs>
  <TitlesOfParts>
    <vt:vector size="132" baseType="lpstr">
      <vt:lpstr>MS Mincho</vt:lpstr>
      <vt:lpstr>Aharoni</vt:lpstr>
      <vt:lpstr>Arial</vt:lpstr>
      <vt:lpstr>Arial Black</vt:lpstr>
      <vt:lpstr>Bookman Old Style</vt:lpstr>
      <vt:lpstr>Calibri</vt:lpstr>
      <vt:lpstr>Calibri Light</vt:lpstr>
      <vt:lpstr>Century Gothic</vt:lpstr>
      <vt:lpstr>Corbel</vt:lpstr>
      <vt:lpstr>Courier New</vt:lpstr>
      <vt:lpstr>Franklin Gothic Book</vt:lpstr>
      <vt:lpstr>Franklin Gothic Medium</vt:lpstr>
      <vt:lpstr>Kunstler Script</vt:lpstr>
      <vt:lpstr>Rockwell</vt:lpstr>
      <vt:lpstr>Times New Roman</vt:lpstr>
      <vt:lpstr>Trebuchet MS</vt:lpstr>
      <vt:lpstr>Tunga</vt:lpstr>
      <vt:lpstr>Univers (W1)</vt:lpstr>
      <vt:lpstr>Wingdings</vt:lpstr>
      <vt:lpstr>Wingdings 3</vt:lpstr>
      <vt:lpstr>Angles</vt:lpstr>
      <vt:lpstr>Ion</vt:lpstr>
      <vt:lpstr>1_Ion</vt:lpstr>
      <vt:lpstr>Estela de condensación</vt:lpstr>
      <vt:lpstr>Faceta</vt:lpstr>
      <vt:lpstr>Parallax</vt:lpstr>
      <vt:lpstr>Damask</vt:lpstr>
      <vt:lpstr>Berlín</vt:lpstr>
      <vt:lpstr>1_Tema de Office</vt:lpstr>
      <vt:lpstr>Tema de Office</vt:lpstr>
      <vt:lpstr>1_Office Theme</vt:lpstr>
      <vt:lpstr>Sector</vt:lpstr>
      <vt:lpstr>2_Faceta</vt:lpstr>
      <vt:lpstr>1_Faceta</vt:lpstr>
      <vt:lpstr>Retrospección</vt:lpstr>
      <vt:lpstr>1_Damask</vt:lpstr>
      <vt:lpstr>2_Ion</vt:lpstr>
      <vt:lpstr>2_Tema de Office</vt:lpstr>
      <vt:lpstr>1_Berlín</vt:lpstr>
      <vt:lpstr>Presentación de PowerPoint</vt:lpstr>
      <vt:lpstr>Presentación de PowerPoint</vt:lpstr>
      <vt:lpstr>Presentación de PowerPoint</vt:lpstr>
      <vt:lpstr>Código Fiscal de la Federación 1.- Domicilio fiscal</vt:lpstr>
      <vt:lpstr> 2.-  Firma electrónica avanzada</vt:lpstr>
      <vt:lpstr>Código Fiscal de la Federación 3.- Buzón tributario.</vt:lpstr>
      <vt:lpstr>Código Fiscal de la Federación 3.- Buzón tributario.</vt:lpstr>
      <vt:lpstr>Código Fiscal de la  Federación  3.- Buzón tributario.</vt:lpstr>
      <vt:lpstr>CFF 4.- Pago de contribuciones con tarjeta de crédito o débito</vt:lpstr>
      <vt:lpstr>Código Fiscal de la Federación 5.- Inscripción en el registro federal de contribuyentes</vt:lpstr>
      <vt:lpstr>Código Fiscal de la Federación 6.- Revisiones electrónicas</vt:lpstr>
      <vt:lpstr>Código Fiscal de la Federación 6.- Revisiones electrónicas</vt:lpstr>
      <vt:lpstr>Código Fiscal de la Federación 7.- Uso indebido de comprobantes fiscales</vt:lpstr>
      <vt:lpstr>Código Fiscal de la Federación 7.- Uso indebido de comprobantes fiscales</vt:lpstr>
      <vt:lpstr>Código Fiscal de la Federación 7.- Uso indebido de comprobantes fiscales</vt:lpstr>
      <vt:lpstr>CFF 7.- Uso indebido de comprobantes fiscales</vt:lpstr>
      <vt:lpstr>cff 8.- Acuerdos conclusivos</vt:lpstr>
      <vt:lpstr>Cff 8.- Acuerdos conclusivos</vt:lpstr>
      <vt:lpstr>Cff 8.- Acuerdos conclusivos</vt:lpstr>
      <vt:lpstr>cff 8.- Acuerdos conclusivos</vt:lpstr>
      <vt:lpstr>Cff 8.- Acuerdos conclusivos</vt:lpstr>
      <vt:lpstr>Cff 9.- Recurso de revocaciÓN</vt:lpstr>
      <vt:lpstr>Cff. 10.- Notificaciones</vt:lpstr>
      <vt:lpstr>Cff 10.- Notificaciones</vt:lpstr>
      <vt:lpstr>Cff 11.- Garantía del interés fiscal</vt:lpstr>
      <vt:lpstr>cff 11.- Garantía del interés fiscal</vt:lpstr>
      <vt:lpstr>Presentación de PowerPoint</vt:lpstr>
      <vt:lpstr>Presentación de PowerPoint</vt:lpstr>
      <vt:lpstr>  Articulo 1º</vt:lpstr>
      <vt:lpstr>Presentación de PowerPoint</vt:lpstr>
      <vt:lpstr>Presentación de PowerPoint</vt:lpstr>
      <vt:lpstr>Presentación de PowerPoint</vt:lpstr>
      <vt:lpstr>Presentación de PowerPoint</vt:lpstr>
      <vt:lpstr>Artículo 2º</vt:lpstr>
      <vt:lpstr> Art. 6º VALOR PROBATORIO DE DOCUMENTOS.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Rectificación / Interés Nacional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Auditoría / Tenencia</vt:lpstr>
      <vt:lpstr>RIESGO  PATENTES</vt:lpstr>
      <vt:lpstr>Importancia de la  Valoración Aduanera</vt:lpstr>
      <vt:lpstr>Presentación de PowerPoint</vt:lpstr>
      <vt:lpstr>Presentación de PowerPoint</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Reforma Aduaneras 2013</dc:title>
  <dc:creator>Renato Brassea</dc:creator>
  <cp:lastModifiedBy>Renato Brassea</cp:lastModifiedBy>
  <cp:revision>221</cp:revision>
  <dcterms:created xsi:type="dcterms:W3CDTF">2013-12-11T02:12:37Z</dcterms:created>
  <dcterms:modified xsi:type="dcterms:W3CDTF">2014-12-17T03:58:05Z</dcterms:modified>
</cp:coreProperties>
</file>